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8"/>
  </p:handoutMasterIdLst>
  <p:sldIdLst>
    <p:sldId id="270" r:id="rId3"/>
    <p:sldId id="272" r:id="rId5"/>
    <p:sldId id="352"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367" r:id="rId21"/>
    <p:sldId id="368" r:id="rId22"/>
    <p:sldId id="369" r:id="rId23"/>
    <p:sldId id="370" r:id="rId24"/>
    <p:sldId id="395" r:id="rId25"/>
    <p:sldId id="371"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387" r:id="rId42"/>
    <p:sldId id="388" r:id="rId43"/>
    <p:sldId id="389" r:id="rId44"/>
    <p:sldId id="390" r:id="rId45"/>
    <p:sldId id="391" r:id="rId46"/>
    <p:sldId id="396" r:id="rId47"/>
  </p:sldIdLst>
  <p:sldSz cx="9906000" cy="6858000" type="A4"/>
  <p:notesSz cx="7099300" cy="10234295"/>
  <p:defaultTextStyle>
    <a:defPPr>
      <a:defRPr lang="en-GB"/>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郑 鑫颖" initials="郑"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showGuides="1">
      <p:cViewPr varScale="1">
        <p:scale>
          <a:sx n="86" d="100"/>
          <a:sy n="86" d="100"/>
        </p:scale>
        <p:origin x="1603" y="91"/>
      </p:cViewPr>
      <p:guideLst>
        <p:guide orient="horz" pos="2160"/>
        <p:guide pos="3120"/>
      </p:guideLst>
    </p:cSldViewPr>
  </p:slideViewPr>
  <p:outlineViewPr>
    <p:cViewPr>
      <p:scale>
        <a:sx n="66" d="100"/>
        <a:sy n="66" d="100"/>
      </p:scale>
      <p:origin x="0" y="0"/>
    </p:cViewPr>
  </p:outlineViewPr>
  <p:notesTextViewPr>
    <p:cViewPr>
      <p:scale>
        <a:sx n="100" d="100"/>
        <a:sy n="100" d="100"/>
      </p:scale>
      <p:origin x="0" y="0"/>
    </p:cViewPr>
  </p:notesTextViewPr>
  <p:sorterViewPr showFormatting="0">
    <p:cViewPr varScale="1">
      <p:scale>
        <a:sx n="1" d="1"/>
        <a:sy n="1" d="1"/>
      </p:scale>
      <p:origin x="0" y="-874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p>
            <a:pPr lvl="0" defTabSz="990600"/>
            <a:endParaRPr lang="en-GB" altLang="en-US" sz="1300" dirty="0">
              <a:latin typeface="Times" charset="0"/>
            </a:endParaRPr>
          </a:p>
        </p:txBody>
      </p:sp>
      <p:sp>
        <p:nvSpPr>
          <p:cNvPr id="247811"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p>
            <a:pPr lvl="0" algn="r" defTabSz="990600"/>
            <a:endParaRPr lang="en-GB" altLang="en-US" sz="1300" dirty="0">
              <a:latin typeface="Times" charset="0"/>
            </a:endParaRPr>
          </a:p>
        </p:txBody>
      </p:sp>
      <p:sp>
        <p:nvSpPr>
          <p:cNvPr id="247812"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p>
            <a:pPr lvl="0" defTabSz="990600"/>
            <a:endParaRPr lang="en-GB" altLang="en-US" sz="1300" dirty="0">
              <a:latin typeface="Times" charset="0"/>
            </a:endParaRPr>
          </a:p>
        </p:txBody>
      </p:sp>
      <p:sp>
        <p:nvSpPr>
          <p:cNvPr id="247813"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p>
            <a:pPr lvl="0" algn="r" defTabSz="990600"/>
            <a:fld id="{9A0DB2DC-4C9A-4742-B13C-FB6460FD3503}" type="slidenum">
              <a:rPr lang="en-GB" altLang="en-US" sz="1300" dirty="0">
                <a:latin typeface="Times" charset="0"/>
              </a:rPr>
            </a:fld>
            <a:endParaRPr lang="en-GB" altLang="en-US" sz="1300" dirty="0">
              <a:latin typeface="Times"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p>
            <a:pPr lvl="0" defTabSz="990600"/>
            <a:endParaRPr lang="en-GB" altLang="en-US" sz="1300" dirty="0">
              <a:latin typeface="Times" charset="0"/>
            </a:endParaRPr>
          </a:p>
        </p:txBody>
      </p:sp>
      <p:sp>
        <p:nvSpPr>
          <p:cNvPr id="35843"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p>
            <a:pPr lvl="0" algn="r" defTabSz="990600"/>
            <a:endParaRPr lang="en-GB" altLang="en-US" sz="1300" dirty="0">
              <a:latin typeface="Times" charset="0"/>
            </a:endParaRPr>
          </a:p>
        </p:txBody>
      </p:sp>
      <p:sp>
        <p:nvSpPr>
          <p:cNvPr id="58372" name="Rectangle 4"/>
          <p:cNvSpPr>
            <a:spLocks noGrp="1" noRot="1" noChangeAspect="1" noTextEdit="1"/>
          </p:cNvSpPr>
          <p:nvPr>
            <p:ph type="sldImg" idx="2"/>
          </p:nvPr>
        </p:nvSpPr>
        <p:spPr>
          <a:xfrm>
            <a:off x="777875" y="768350"/>
            <a:ext cx="5543550" cy="3836988"/>
          </a:xfrm>
          <a:prstGeom prst="rect">
            <a:avLst/>
          </a:prstGeom>
          <a:noFill/>
          <a:ln w="9525" cap="flat" cmpd="sng">
            <a:solidFill>
              <a:srgbClr val="000000"/>
            </a:solidFill>
            <a:prstDash val="solid"/>
            <a:miter/>
            <a:headEnd type="none" w="med" len="med"/>
            <a:tailEnd type="none" w="med" len="med"/>
          </a:ln>
        </p:spPr>
      </p:sp>
      <p:sp>
        <p:nvSpPr>
          <p:cNvPr id="35845"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GB" altLang="en-US" sz="1200" b="0" i="0" u="none" strike="noStrike" kern="1200" cap="none" spc="0" normalizeH="0" baseline="0" noProof="0">
                <a:ln>
                  <a:noFill/>
                </a:ln>
                <a:solidFill>
                  <a:schemeClr val="tx1"/>
                </a:solidFill>
                <a:effectLst/>
                <a:uLnTx/>
                <a:uFillTx/>
                <a:latin typeface="Times" charset="0"/>
                <a:ea typeface="+mn-ea"/>
                <a:cs typeface="+mn-cs"/>
              </a:rPr>
              <a:t>Click to edit Master text styles</a:t>
            </a:r>
            <a:endParaRPr kumimoji="0" lang="en-GB" altLang="en-US" sz="1200" b="0" i="0" u="none" strike="noStrike" kern="1200" cap="none" spc="0" normalizeH="0" baseline="0" noProof="0">
              <a:ln>
                <a:noFill/>
              </a:ln>
              <a:solidFill>
                <a:schemeClr val="tx1"/>
              </a:solidFill>
              <a:effectLst/>
              <a:uLnTx/>
              <a:uFillTx/>
              <a:latin typeface="Times"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GB" altLang="en-US" sz="1200" b="0" i="0" u="none" strike="noStrike" kern="1200" cap="none" spc="0" normalizeH="0" baseline="0" noProof="0">
                <a:ln>
                  <a:noFill/>
                </a:ln>
                <a:solidFill>
                  <a:schemeClr val="tx1"/>
                </a:solidFill>
                <a:effectLst/>
                <a:uLnTx/>
                <a:uFillTx/>
                <a:latin typeface="Times" charset="0"/>
                <a:ea typeface="+mn-ea"/>
                <a:cs typeface="+mn-cs"/>
              </a:rPr>
              <a:t>Second level</a:t>
            </a:r>
            <a:endParaRPr kumimoji="0" lang="en-GB" altLang="en-US" sz="1200" b="0" i="0" u="none" strike="noStrike" kern="1200" cap="none" spc="0" normalizeH="0" baseline="0" noProof="0">
              <a:ln>
                <a:noFill/>
              </a:ln>
              <a:solidFill>
                <a:schemeClr val="tx1"/>
              </a:solidFill>
              <a:effectLst/>
              <a:uLnTx/>
              <a:uFillTx/>
              <a:latin typeface="Times"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GB" altLang="en-US" sz="1200" b="0" i="0" u="none" strike="noStrike" kern="1200" cap="none" spc="0" normalizeH="0" baseline="0" noProof="0">
                <a:ln>
                  <a:noFill/>
                </a:ln>
                <a:solidFill>
                  <a:schemeClr val="tx1"/>
                </a:solidFill>
                <a:effectLst/>
                <a:uLnTx/>
                <a:uFillTx/>
                <a:latin typeface="Times" charset="0"/>
                <a:ea typeface="+mn-ea"/>
                <a:cs typeface="+mn-cs"/>
              </a:rPr>
              <a:t>Third level</a:t>
            </a:r>
            <a:endParaRPr kumimoji="0" lang="en-GB" altLang="en-US" sz="1200" b="0" i="0" u="none" strike="noStrike" kern="1200" cap="none" spc="0" normalizeH="0" baseline="0" noProof="0">
              <a:ln>
                <a:noFill/>
              </a:ln>
              <a:solidFill>
                <a:schemeClr val="tx1"/>
              </a:solidFill>
              <a:effectLst/>
              <a:uLnTx/>
              <a:uFillTx/>
              <a:latin typeface="Times"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GB" altLang="en-US" sz="1200" b="0" i="0" u="none" strike="noStrike" kern="1200" cap="none" spc="0" normalizeH="0" baseline="0" noProof="0">
                <a:ln>
                  <a:noFill/>
                </a:ln>
                <a:solidFill>
                  <a:schemeClr val="tx1"/>
                </a:solidFill>
                <a:effectLst/>
                <a:uLnTx/>
                <a:uFillTx/>
                <a:latin typeface="Times" charset="0"/>
                <a:ea typeface="+mn-ea"/>
                <a:cs typeface="+mn-cs"/>
              </a:rPr>
              <a:t>Fourth level</a:t>
            </a:r>
            <a:endParaRPr kumimoji="0" lang="en-GB" altLang="en-US" sz="1200" b="0" i="0" u="none" strike="noStrike" kern="1200" cap="none" spc="0" normalizeH="0" baseline="0" noProof="0">
              <a:ln>
                <a:noFill/>
              </a:ln>
              <a:solidFill>
                <a:schemeClr val="tx1"/>
              </a:solidFill>
              <a:effectLst/>
              <a:uLnTx/>
              <a:uFillTx/>
              <a:latin typeface="Times"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GB" altLang="en-US" sz="1200" b="0" i="0" u="none" strike="noStrike" kern="1200" cap="none" spc="0" normalizeH="0" baseline="0" noProof="0">
                <a:ln>
                  <a:noFill/>
                </a:ln>
                <a:solidFill>
                  <a:schemeClr val="tx1"/>
                </a:solidFill>
                <a:effectLst/>
                <a:uLnTx/>
                <a:uFillTx/>
                <a:latin typeface="Times" charset="0"/>
                <a:ea typeface="+mn-ea"/>
                <a:cs typeface="+mn-cs"/>
              </a:rPr>
              <a:t>Fifth level</a:t>
            </a:r>
            <a:endParaRPr kumimoji="0" lang="en-GB" altLang="en-US" sz="1200" b="0" i="0" u="none" strike="noStrike" kern="1200" cap="none" spc="0" normalizeH="0" baseline="0" noProof="0">
              <a:ln>
                <a:noFill/>
              </a:ln>
              <a:solidFill>
                <a:schemeClr val="tx1"/>
              </a:solidFill>
              <a:effectLst/>
              <a:uLnTx/>
              <a:uFillTx/>
              <a:latin typeface="Times" charset="0"/>
              <a:ea typeface="+mn-ea"/>
              <a:cs typeface="+mn-cs"/>
            </a:endParaRPr>
          </a:p>
        </p:txBody>
      </p:sp>
      <p:sp>
        <p:nvSpPr>
          <p:cNvPr id="35846"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p>
            <a:pPr lvl="0" defTabSz="990600"/>
            <a:endParaRPr lang="en-GB" altLang="en-US" sz="1300" dirty="0">
              <a:latin typeface="Times" charset="0"/>
            </a:endParaRPr>
          </a:p>
        </p:txBody>
      </p:sp>
      <p:sp>
        <p:nvSpPr>
          <p:cNvPr id="35847"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p>
            <a:pPr lvl="0" algn="r" defTabSz="990600"/>
            <a:fld id="{9A0DB2DC-4C9A-4742-B13C-FB6460FD3503}" type="slidenum">
              <a:rPr lang="en-GB" altLang="en-US" sz="1300" dirty="0">
                <a:latin typeface="Times" charset="0"/>
              </a:rPr>
            </a:fld>
            <a:endParaRPr lang="en-GB" altLang="en-US" sz="1300" dirty="0">
              <a:latin typeface="Times"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a:fld id="{9A0DB2DC-4C9A-4742-B13C-FB6460FD3503}" type="slidenum">
              <a:rPr lang="en-GB" altLang="en-US" sz="1300" dirty="0">
                <a:latin typeface="Times" charset="0"/>
              </a:rPr>
            </a:fld>
            <a:endParaRPr lang="en-GB" altLang="en-US" sz="1300" dirty="0">
              <a:latin typeface="Times" charset="0"/>
            </a:endParaRPr>
          </a:p>
        </p:txBody>
      </p:sp>
      <p:sp>
        <p:nvSpPr>
          <p:cNvPr id="59395" name="Rectangle 2"/>
          <p:cNvSpPr>
            <a:spLocks noGrp="1" noRot="1" noChangeAspect="1" noTextEdit="1"/>
          </p:cNvSpPr>
          <p:nvPr>
            <p:ph type="sldImg"/>
          </p:nvPr>
        </p:nvSpPr>
        <p:spPr/>
      </p:sp>
      <p:sp>
        <p:nvSpPr>
          <p:cNvPr id="59396" name="Rectangle 3"/>
          <p:cNvSpPr>
            <a:spLocks noGrp="1"/>
          </p:cNvSpPr>
          <p:nvPr>
            <p:ph type="body" idx="1"/>
          </p:nvPr>
        </p:nvSpPr>
        <p:spPr/>
        <p:txBody>
          <a:bodyPr wrap="square" lIns="99048" tIns="49524" rIns="99048" bIns="49524" anchor="t"/>
          <a:lstStyle/>
          <a:p>
            <a:pPr lvl="0"/>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68611" name="Rectangle 2"/>
          <p:cNvSpPr>
            <a:spLocks noGrp="1" noRot="1" noChangeAspect="1" noTextEdit="1"/>
          </p:cNvSpPr>
          <p:nvPr>
            <p:ph type="sldImg"/>
          </p:nvPr>
        </p:nvSpPr>
        <p:spPr>
          <a:solidFill>
            <a:srgbClr val="FFFFFF">
              <a:alpha val="100000"/>
            </a:srgbClr>
          </a:solidFill>
        </p:spPr>
      </p:sp>
      <p:sp>
        <p:nvSpPr>
          <p:cNvPr id="68612"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69635" name="Rectangle 2"/>
          <p:cNvSpPr>
            <a:spLocks noGrp="1" noRot="1" noChangeAspect="1" noTextEdit="1"/>
          </p:cNvSpPr>
          <p:nvPr>
            <p:ph type="sldImg"/>
          </p:nvPr>
        </p:nvSpPr>
        <p:spPr>
          <a:solidFill>
            <a:srgbClr val="FFFFFF">
              <a:alpha val="100000"/>
            </a:srgbClr>
          </a:solidFill>
        </p:spPr>
      </p:sp>
      <p:sp>
        <p:nvSpPr>
          <p:cNvPr id="69636"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0659" name="Rectangle 2"/>
          <p:cNvSpPr>
            <a:spLocks noGrp="1" noRot="1" noChangeAspect="1" noTextEdit="1"/>
          </p:cNvSpPr>
          <p:nvPr>
            <p:ph type="sldImg"/>
          </p:nvPr>
        </p:nvSpPr>
        <p:spPr>
          <a:solidFill>
            <a:srgbClr val="FFFFFF">
              <a:alpha val="100000"/>
            </a:srgbClr>
          </a:solidFill>
        </p:spPr>
      </p:sp>
      <p:sp>
        <p:nvSpPr>
          <p:cNvPr id="70660"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1683" name="Rectangle 2"/>
          <p:cNvSpPr>
            <a:spLocks noGrp="1" noRot="1" noChangeAspect="1" noTextEdit="1"/>
          </p:cNvSpPr>
          <p:nvPr>
            <p:ph type="sldImg"/>
          </p:nvPr>
        </p:nvSpPr>
        <p:spPr>
          <a:solidFill>
            <a:srgbClr val="FFFFFF">
              <a:alpha val="100000"/>
            </a:srgbClr>
          </a:solidFill>
        </p:spPr>
      </p:sp>
      <p:sp>
        <p:nvSpPr>
          <p:cNvPr id="71684"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2707" name="Rectangle 2"/>
          <p:cNvSpPr>
            <a:spLocks noGrp="1" noRot="1" noChangeAspect="1" noTextEdit="1"/>
          </p:cNvSpPr>
          <p:nvPr>
            <p:ph type="sldImg"/>
          </p:nvPr>
        </p:nvSpPr>
        <p:spPr>
          <a:solidFill>
            <a:srgbClr val="FFFFFF">
              <a:alpha val="100000"/>
            </a:srgbClr>
          </a:solidFill>
        </p:spPr>
      </p:sp>
      <p:sp>
        <p:nvSpPr>
          <p:cNvPr id="72708"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3731" name="Rectangle 2"/>
          <p:cNvSpPr>
            <a:spLocks noGrp="1" noRot="1" noChangeAspect="1" noTextEdit="1"/>
          </p:cNvSpPr>
          <p:nvPr>
            <p:ph type="sldImg"/>
          </p:nvPr>
        </p:nvSpPr>
        <p:spPr>
          <a:solidFill>
            <a:srgbClr val="FFFFFF">
              <a:alpha val="100000"/>
            </a:srgbClr>
          </a:solidFill>
        </p:spPr>
      </p:sp>
      <p:sp>
        <p:nvSpPr>
          <p:cNvPr id="73732"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4755" name="Rectangle 2"/>
          <p:cNvSpPr>
            <a:spLocks noGrp="1" noRot="1" noChangeAspect="1" noTextEdit="1"/>
          </p:cNvSpPr>
          <p:nvPr>
            <p:ph type="sldImg"/>
          </p:nvPr>
        </p:nvSpPr>
        <p:spPr>
          <a:solidFill>
            <a:srgbClr val="FFFFFF">
              <a:alpha val="100000"/>
            </a:srgbClr>
          </a:solidFill>
        </p:spPr>
      </p:sp>
      <p:sp>
        <p:nvSpPr>
          <p:cNvPr id="74756"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5779" name="Rectangle 2"/>
          <p:cNvSpPr>
            <a:spLocks noGrp="1" noRot="1" noChangeAspect="1" noTextEdit="1"/>
          </p:cNvSpPr>
          <p:nvPr>
            <p:ph type="sldImg"/>
          </p:nvPr>
        </p:nvSpPr>
        <p:spPr>
          <a:solidFill>
            <a:srgbClr val="FFFFFF">
              <a:alpha val="100000"/>
            </a:srgbClr>
          </a:solidFill>
        </p:spPr>
      </p:sp>
      <p:sp>
        <p:nvSpPr>
          <p:cNvPr id="75780"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6803" name="Rectangle 2"/>
          <p:cNvSpPr>
            <a:spLocks noGrp="1" noRot="1" noChangeAspect="1" noTextEdit="1"/>
          </p:cNvSpPr>
          <p:nvPr>
            <p:ph type="sldImg"/>
          </p:nvPr>
        </p:nvSpPr>
        <p:spPr>
          <a:solidFill>
            <a:srgbClr val="FFFFFF">
              <a:alpha val="100000"/>
            </a:srgbClr>
          </a:solidFill>
        </p:spPr>
      </p:sp>
      <p:sp>
        <p:nvSpPr>
          <p:cNvPr id="76804"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7827" name="Rectangle 2"/>
          <p:cNvSpPr>
            <a:spLocks noGrp="1" noRot="1" noChangeAspect="1" noTextEdit="1"/>
          </p:cNvSpPr>
          <p:nvPr>
            <p:ph type="sldImg"/>
          </p:nvPr>
        </p:nvSpPr>
        <p:spPr>
          <a:solidFill>
            <a:srgbClr val="FFFFFF">
              <a:alpha val="100000"/>
            </a:srgbClr>
          </a:solidFill>
        </p:spPr>
      </p:sp>
      <p:sp>
        <p:nvSpPr>
          <p:cNvPr id="77828"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a:fld id="{9A0DB2DC-4C9A-4742-B13C-FB6460FD3503}" type="slidenum">
              <a:rPr lang="en-GB" sz="1300" dirty="0">
                <a:latin typeface="Times" charset="0"/>
              </a:rPr>
            </a:fld>
            <a:endParaRPr lang="en-GB" sz="1300" dirty="0">
              <a:latin typeface="Times" charset="0"/>
            </a:endParaRPr>
          </a:p>
        </p:txBody>
      </p:sp>
      <p:sp>
        <p:nvSpPr>
          <p:cNvPr id="60419" name="Rectangle 2"/>
          <p:cNvSpPr>
            <a:spLocks noGrp="1" noRot="1" noChangeAspect="1" noTextEdit="1"/>
          </p:cNvSpPr>
          <p:nvPr>
            <p:ph type="sldImg"/>
          </p:nvPr>
        </p:nvSpPr>
        <p:spPr>
          <a:ln w="12700">
            <a:solidFill>
              <a:schemeClr val="tx1">
                <a:alpha val="100000"/>
              </a:schemeClr>
            </a:solidFill>
          </a:ln>
        </p:spPr>
      </p:sp>
      <p:sp>
        <p:nvSpPr>
          <p:cNvPr id="60420" name="Rectangle 3"/>
          <p:cNvSpPr>
            <a:spLocks noGrp="1"/>
          </p:cNvSpPr>
          <p:nvPr>
            <p:ph type="body" idx="1"/>
          </p:nvPr>
        </p:nvSpPr>
        <p:spPr>
          <a:ln w="12700"/>
        </p:spPr>
        <p:txBody>
          <a:bodyPr wrap="square" lIns="82550" tIns="41275" rIns="82550" bIns="41275" anchor="t"/>
          <a:lstStyle/>
          <a:p>
            <a:pPr lvl="0"/>
            <a:endParaRPr lang="en-US" altLang="x-non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8851" name="Rectangle 2"/>
          <p:cNvSpPr>
            <a:spLocks noGrp="1" noRot="1" noChangeAspect="1" noTextEdit="1"/>
          </p:cNvSpPr>
          <p:nvPr>
            <p:ph type="sldImg"/>
          </p:nvPr>
        </p:nvSpPr>
        <p:spPr>
          <a:solidFill>
            <a:srgbClr val="FFFFFF">
              <a:alpha val="100000"/>
            </a:srgbClr>
          </a:solidFill>
        </p:spPr>
      </p:sp>
      <p:sp>
        <p:nvSpPr>
          <p:cNvPr id="78852"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79875" name="Rectangle 2"/>
          <p:cNvSpPr>
            <a:spLocks noGrp="1" noRot="1" noChangeAspect="1" noTextEdit="1"/>
          </p:cNvSpPr>
          <p:nvPr>
            <p:ph type="sldImg"/>
          </p:nvPr>
        </p:nvSpPr>
        <p:spPr>
          <a:solidFill>
            <a:srgbClr val="FFFFFF">
              <a:alpha val="100000"/>
            </a:srgbClr>
          </a:solidFill>
        </p:spPr>
      </p:sp>
      <p:sp>
        <p:nvSpPr>
          <p:cNvPr id="79876"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80899" name="Rectangle 2"/>
          <p:cNvSpPr>
            <a:spLocks noGrp="1" noRot="1" noChangeAspect="1" noTextEdit="1"/>
          </p:cNvSpPr>
          <p:nvPr>
            <p:ph type="sldImg"/>
          </p:nvPr>
        </p:nvSpPr>
        <p:spPr>
          <a:solidFill>
            <a:srgbClr val="FFFFFF">
              <a:alpha val="100000"/>
            </a:srgbClr>
          </a:solidFill>
        </p:spPr>
      </p:sp>
      <p:sp>
        <p:nvSpPr>
          <p:cNvPr id="80900"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81923" name="Rectangle 2"/>
          <p:cNvSpPr>
            <a:spLocks noGrp="1" noRot="1" noChangeAspect="1" noTextEdit="1"/>
          </p:cNvSpPr>
          <p:nvPr>
            <p:ph type="sldImg"/>
          </p:nvPr>
        </p:nvSpPr>
        <p:spPr>
          <a:solidFill>
            <a:srgbClr val="FFFFFF">
              <a:alpha val="100000"/>
            </a:srgbClr>
          </a:solidFill>
        </p:spPr>
      </p:sp>
      <p:sp>
        <p:nvSpPr>
          <p:cNvPr id="81924"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82947" name="Rectangle 2"/>
          <p:cNvSpPr>
            <a:spLocks noGrp="1" noRot="1" noChangeAspect="1" noTextEdit="1"/>
          </p:cNvSpPr>
          <p:nvPr>
            <p:ph type="sldImg"/>
          </p:nvPr>
        </p:nvSpPr>
        <p:spPr>
          <a:solidFill>
            <a:srgbClr val="FFFFFF">
              <a:alpha val="100000"/>
            </a:srgbClr>
          </a:solidFill>
        </p:spPr>
      </p:sp>
      <p:sp>
        <p:nvSpPr>
          <p:cNvPr id="82948"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83971" name="Rectangle 2"/>
          <p:cNvSpPr>
            <a:spLocks noGrp="1" noRot="1" noChangeAspect="1" noTextEdit="1"/>
          </p:cNvSpPr>
          <p:nvPr>
            <p:ph type="sldImg"/>
          </p:nvPr>
        </p:nvSpPr>
        <p:spPr>
          <a:solidFill>
            <a:srgbClr val="FFFFFF">
              <a:alpha val="100000"/>
            </a:srgbClr>
          </a:solidFill>
        </p:spPr>
      </p:sp>
      <p:sp>
        <p:nvSpPr>
          <p:cNvPr id="83972"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84995" name="Rectangle 2"/>
          <p:cNvSpPr>
            <a:spLocks noGrp="1" noRot="1" noChangeAspect="1" noTextEdit="1"/>
          </p:cNvSpPr>
          <p:nvPr>
            <p:ph type="sldImg"/>
          </p:nvPr>
        </p:nvSpPr>
        <p:spPr>
          <a:solidFill>
            <a:srgbClr val="FFFFFF">
              <a:alpha val="100000"/>
            </a:srgbClr>
          </a:solidFill>
        </p:spPr>
      </p:sp>
      <p:sp>
        <p:nvSpPr>
          <p:cNvPr id="84996"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86019" name="Rectangle 2"/>
          <p:cNvSpPr>
            <a:spLocks noGrp="1" noRot="1" noChangeAspect="1" noTextEdit="1"/>
          </p:cNvSpPr>
          <p:nvPr>
            <p:ph type="sldImg"/>
          </p:nvPr>
        </p:nvSpPr>
        <p:spPr>
          <a:solidFill>
            <a:srgbClr val="FFFFFF">
              <a:alpha val="100000"/>
            </a:srgbClr>
          </a:solidFill>
        </p:spPr>
      </p:sp>
      <p:sp>
        <p:nvSpPr>
          <p:cNvPr id="86020"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87043" name="Rectangle 2"/>
          <p:cNvSpPr>
            <a:spLocks noGrp="1" noRot="1" noChangeAspect="1" noTextEdit="1"/>
          </p:cNvSpPr>
          <p:nvPr>
            <p:ph type="sldImg"/>
          </p:nvPr>
        </p:nvSpPr>
        <p:spPr>
          <a:solidFill>
            <a:srgbClr val="FFFFFF">
              <a:alpha val="100000"/>
            </a:srgbClr>
          </a:solidFill>
        </p:spPr>
      </p:sp>
      <p:sp>
        <p:nvSpPr>
          <p:cNvPr id="87044"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88067" name="Rectangle 2"/>
          <p:cNvSpPr>
            <a:spLocks noGrp="1" noRot="1" noChangeAspect="1" noTextEdit="1"/>
          </p:cNvSpPr>
          <p:nvPr>
            <p:ph type="sldImg"/>
          </p:nvPr>
        </p:nvSpPr>
        <p:spPr>
          <a:solidFill>
            <a:srgbClr val="FFFFFF">
              <a:alpha val="100000"/>
            </a:srgbClr>
          </a:solidFill>
        </p:spPr>
      </p:sp>
      <p:sp>
        <p:nvSpPr>
          <p:cNvPr id="88068"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61443" name="Rectangle 2"/>
          <p:cNvSpPr>
            <a:spLocks noGrp="1" noRot="1" noChangeAspect="1" noTextEdit="1"/>
          </p:cNvSpPr>
          <p:nvPr>
            <p:ph type="sldImg"/>
          </p:nvPr>
        </p:nvSpPr>
        <p:spPr>
          <a:solidFill>
            <a:srgbClr val="FFFFFF">
              <a:alpha val="100000"/>
            </a:srgbClr>
          </a:solidFill>
        </p:spPr>
      </p:sp>
      <p:sp>
        <p:nvSpPr>
          <p:cNvPr id="61444"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89091" name="Rectangle 2"/>
          <p:cNvSpPr>
            <a:spLocks noGrp="1" noRot="1" noChangeAspect="1" noTextEdit="1"/>
          </p:cNvSpPr>
          <p:nvPr>
            <p:ph type="sldImg"/>
          </p:nvPr>
        </p:nvSpPr>
        <p:spPr>
          <a:solidFill>
            <a:srgbClr val="FFFFFF">
              <a:alpha val="100000"/>
            </a:srgbClr>
          </a:solidFill>
        </p:spPr>
      </p:sp>
      <p:sp>
        <p:nvSpPr>
          <p:cNvPr id="89092"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90115" name="Rectangle 2"/>
          <p:cNvSpPr>
            <a:spLocks noGrp="1" noRot="1" noChangeAspect="1" noTextEdit="1"/>
          </p:cNvSpPr>
          <p:nvPr>
            <p:ph type="sldImg"/>
          </p:nvPr>
        </p:nvSpPr>
        <p:spPr>
          <a:solidFill>
            <a:srgbClr val="FFFFFF">
              <a:alpha val="100000"/>
            </a:srgbClr>
          </a:solidFill>
        </p:spPr>
      </p:sp>
      <p:sp>
        <p:nvSpPr>
          <p:cNvPr id="90116"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91139" name="Rectangle 2"/>
          <p:cNvSpPr>
            <a:spLocks noGrp="1" noRot="1" noChangeAspect="1" noTextEdit="1"/>
          </p:cNvSpPr>
          <p:nvPr>
            <p:ph type="sldImg"/>
          </p:nvPr>
        </p:nvSpPr>
        <p:spPr>
          <a:solidFill>
            <a:srgbClr val="FFFFFF">
              <a:alpha val="100000"/>
            </a:srgbClr>
          </a:solidFill>
        </p:spPr>
      </p:sp>
      <p:sp>
        <p:nvSpPr>
          <p:cNvPr id="91140"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92163" name="Rectangle 2"/>
          <p:cNvSpPr>
            <a:spLocks noGrp="1" noRot="1" noChangeAspect="1" noTextEdit="1"/>
          </p:cNvSpPr>
          <p:nvPr>
            <p:ph type="sldImg"/>
          </p:nvPr>
        </p:nvSpPr>
        <p:spPr>
          <a:solidFill>
            <a:srgbClr val="FFFFFF">
              <a:alpha val="100000"/>
            </a:srgbClr>
          </a:solidFill>
        </p:spPr>
      </p:sp>
      <p:sp>
        <p:nvSpPr>
          <p:cNvPr id="92164"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93187" name="Rectangle 2"/>
          <p:cNvSpPr>
            <a:spLocks noGrp="1" noRot="1" noChangeAspect="1" noTextEdit="1"/>
          </p:cNvSpPr>
          <p:nvPr>
            <p:ph type="sldImg"/>
          </p:nvPr>
        </p:nvSpPr>
        <p:spPr>
          <a:solidFill>
            <a:srgbClr val="FFFFFF">
              <a:alpha val="100000"/>
            </a:srgbClr>
          </a:solidFill>
        </p:spPr>
      </p:sp>
      <p:sp>
        <p:nvSpPr>
          <p:cNvPr id="93188"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94211" name="Rectangle 2"/>
          <p:cNvSpPr>
            <a:spLocks noGrp="1" noRot="1" noChangeAspect="1" noTextEdit="1"/>
          </p:cNvSpPr>
          <p:nvPr>
            <p:ph type="sldImg"/>
          </p:nvPr>
        </p:nvSpPr>
        <p:spPr>
          <a:solidFill>
            <a:srgbClr val="FFFFFF">
              <a:alpha val="100000"/>
            </a:srgbClr>
          </a:solidFill>
        </p:spPr>
      </p:sp>
      <p:sp>
        <p:nvSpPr>
          <p:cNvPr id="94212"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95235" name="Rectangle 2"/>
          <p:cNvSpPr>
            <a:spLocks noGrp="1" noRot="1" noChangeAspect="1" noTextEdit="1"/>
          </p:cNvSpPr>
          <p:nvPr>
            <p:ph type="sldImg"/>
          </p:nvPr>
        </p:nvSpPr>
        <p:spPr>
          <a:solidFill>
            <a:srgbClr val="FFFFFF">
              <a:alpha val="100000"/>
            </a:srgbClr>
          </a:solidFill>
        </p:spPr>
      </p:sp>
      <p:sp>
        <p:nvSpPr>
          <p:cNvPr id="95236"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62467" name="Rectangle 2"/>
          <p:cNvSpPr>
            <a:spLocks noGrp="1" noRot="1" noChangeAspect="1" noTextEdit="1"/>
          </p:cNvSpPr>
          <p:nvPr>
            <p:ph type="sldImg"/>
          </p:nvPr>
        </p:nvSpPr>
        <p:spPr>
          <a:solidFill>
            <a:srgbClr val="FFFFFF">
              <a:alpha val="100000"/>
            </a:srgbClr>
          </a:solidFill>
        </p:spPr>
      </p:sp>
      <p:sp>
        <p:nvSpPr>
          <p:cNvPr id="62468"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63491" name="Rectangle 2"/>
          <p:cNvSpPr>
            <a:spLocks noGrp="1" noRot="1" noChangeAspect="1" noTextEdit="1"/>
          </p:cNvSpPr>
          <p:nvPr>
            <p:ph type="sldImg"/>
          </p:nvPr>
        </p:nvSpPr>
        <p:spPr>
          <a:solidFill>
            <a:srgbClr val="FFFFFF">
              <a:alpha val="100000"/>
            </a:srgbClr>
          </a:solidFill>
        </p:spPr>
      </p:sp>
      <p:sp>
        <p:nvSpPr>
          <p:cNvPr id="63492"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64515" name="Rectangle 2"/>
          <p:cNvSpPr>
            <a:spLocks noGrp="1" noRot="1" noChangeAspect="1" noTextEdit="1"/>
          </p:cNvSpPr>
          <p:nvPr>
            <p:ph type="sldImg"/>
          </p:nvPr>
        </p:nvSpPr>
        <p:spPr>
          <a:solidFill>
            <a:srgbClr val="FFFFFF">
              <a:alpha val="100000"/>
            </a:srgbClr>
          </a:solidFill>
        </p:spPr>
      </p:sp>
      <p:sp>
        <p:nvSpPr>
          <p:cNvPr id="64516"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65539" name="Rectangle 2"/>
          <p:cNvSpPr>
            <a:spLocks noGrp="1" noRot="1" noChangeAspect="1" noTextEdit="1"/>
          </p:cNvSpPr>
          <p:nvPr>
            <p:ph type="sldImg"/>
          </p:nvPr>
        </p:nvSpPr>
        <p:spPr>
          <a:solidFill>
            <a:srgbClr val="FFFFFF">
              <a:alpha val="100000"/>
            </a:srgbClr>
          </a:solidFill>
        </p:spPr>
      </p:sp>
      <p:sp>
        <p:nvSpPr>
          <p:cNvPr id="65540"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66563" name="Rectangle 2"/>
          <p:cNvSpPr>
            <a:spLocks noGrp="1" noRot="1" noChangeAspect="1" noTextEdit="1"/>
          </p:cNvSpPr>
          <p:nvPr>
            <p:ph type="sldImg"/>
          </p:nvPr>
        </p:nvSpPr>
        <p:spPr>
          <a:solidFill>
            <a:srgbClr val="FFFFFF">
              <a:alpha val="100000"/>
            </a:srgbClr>
          </a:solidFill>
        </p:spPr>
      </p:sp>
      <p:sp>
        <p:nvSpPr>
          <p:cNvPr id="66564"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lstStyle/>
          <a:p>
            <a:pPr lvl="0" algn="r" defTabSz="990600" eaLnBrk="1" hangingPunct="1"/>
            <a:fld id="{9A0DB2DC-4C9A-4742-B13C-FB6460FD3503}" type="slidenum">
              <a:rPr lang="en-US" altLang="x-none" sz="1300" dirty="0">
                <a:latin typeface="Arial" panose="020B0604020202020204" pitchFamily="34" charset="0"/>
                <a:cs typeface="Arial" panose="020B0604020202020204" pitchFamily="34" charset="0"/>
              </a:rPr>
            </a:fld>
            <a:endParaRPr lang="en-US" altLang="x-none" sz="1300" dirty="0">
              <a:latin typeface="Arial" panose="020B0604020202020204" pitchFamily="34" charset="0"/>
              <a:ea typeface="Arial" panose="020B0604020202020204" pitchFamily="34" charset="0"/>
              <a:cs typeface="Arial" panose="020B0604020202020204" pitchFamily="34" charset="0"/>
            </a:endParaRPr>
          </a:p>
        </p:txBody>
      </p:sp>
      <p:sp>
        <p:nvSpPr>
          <p:cNvPr id="67587" name="Rectangle 2"/>
          <p:cNvSpPr>
            <a:spLocks noGrp="1" noRot="1" noChangeAspect="1" noTextEdit="1"/>
          </p:cNvSpPr>
          <p:nvPr>
            <p:ph type="sldImg"/>
          </p:nvPr>
        </p:nvSpPr>
        <p:spPr>
          <a:solidFill>
            <a:srgbClr val="FFFFFF">
              <a:alpha val="100000"/>
            </a:srgbClr>
          </a:solidFill>
        </p:spPr>
      </p:sp>
      <p:sp>
        <p:nvSpPr>
          <p:cNvPr id="67588" name="Rectangle 3"/>
          <p:cNvSpPr>
            <a:spLocks noGrp="1"/>
          </p:cNvSpPr>
          <p:nvPr>
            <p:ph type="body" idx="1"/>
          </p:nvPr>
        </p:nvSpPr>
        <p:spPr>
          <a:solidFill>
            <a:srgbClr val="FFFFFF">
              <a:alpha val="100000"/>
            </a:srgbClr>
          </a:solidFill>
          <a:ln>
            <a:solidFill>
              <a:srgbClr val="000000">
                <a:alpha val="100000"/>
              </a:srgbClr>
            </a:solidFill>
            <a:miter/>
          </a:ln>
        </p:spPr>
        <p:txBody>
          <a:bodyPr wrap="square" lIns="99048" tIns="49524" rIns="99048" bIns="49524" anchor="t"/>
          <a:lstStyle/>
          <a:p>
            <a:pPr lvl="0" eaLnBrk="1" hangingPunct="1"/>
            <a:endParaRPr lang="en-US" altLang="x-non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9" name="Footer Placeholder 3"/>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9" name="Footer Placeholder 3"/>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29500" y="57150"/>
            <a:ext cx="2476500" cy="5892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57150"/>
            <a:ext cx="7277100" cy="5892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9" name="Footer Placeholder 3"/>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57150"/>
            <a:ext cx="9906000" cy="571500"/>
          </a:xfrm>
        </p:spPr>
        <p:txBody>
          <a:bodyPr/>
          <a:lstStyle/>
          <a:p>
            <a:r>
              <a:rPr lang="en-US"/>
              <a:t>Click to edit Master title style</a:t>
            </a:r>
            <a:endParaRPr lang="en-GB"/>
          </a:p>
        </p:txBody>
      </p:sp>
      <p:sp>
        <p:nvSpPr>
          <p:cNvPr id="3" name="SmartArt Placeholder 2"/>
          <p:cNvSpPr>
            <a:spLocks noGrp="1"/>
          </p:cNvSpPr>
          <p:nvPr>
            <p:ph type="pic" idx="1"/>
          </p:nvPr>
        </p:nvSpPr>
        <p:spPr>
          <a:xfrm>
            <a:off x="0" y="736600"/>
            <a:ext cx="9906000" cy="5213350"/>
          </a:xfrm>
        </p:spPr>
        <p:txBody>
          <a:bodyPr vert="horz" wrap="square" lIns="92075" tIns="46038" rIns="92075" bIns="46038" numCol="1" anchor="t" anchorCtr="0" compatLnSpc="1"/>
          <a:lstStyle/>
          <a:p>
            <a:pPr marL="342900" marR="0" lvl="0" indent="-342900" algn="l" defTabSz="762000" rtl="0" eaLnBrk="0" fontAlgn="base" latinLnBrk="0" hangingPunct="0">
              <a:lnSpc>
                <a:spcPct val="100000"/>
              </a:lnSpc>
              <a:spcBef>
                <a:spcPct val="20000"/>
              </a:spcBef>
              <a:spcAft>
                <a:spcPct val="0"/>
              </a:spcAft>
              <a:buClrTx/>
              <a:buSzPct val="100000"/>
              <a:buFontTx/>
              <a:buChar char="•"/>
              <a:defRPr/>
            </a:pPr>
            <a:endParaRPr kumimoji="0" lang="en-GB" sz="3200" b="0" i="0" u="none" strike="noStrike" kern="0" cap="none" spc="0" normalizeH="0" baseline="0" noProof="0">
              <a:ln>
                <a:noFill/>
              </a:ln>
              <a:solidFill>
                <a:schemeClr val="tx1"/>
              </a:solidFill>
              <a:effectLst/>
              <a:uLnTx/>
              <a:uFillTx/>
              <a:latin typeface="+mn-lt"/>
              <a:ea typeface="+mn-ea"/>
              <a:cs typeface="+mn-cs"/>
            </a:endParaRPr>
          </a:p>
        </p:txBody>
      </p:sp>
      <p:sp>
        <p:nvSpPr>
          <p:cNvPr id="9" name="Footer Placeholder 3"/>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9" name="Footer Placeholder 3"/>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9" name="Footer Placeholder 3"/>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0" y="736600"/>
            <a:ext cx="4876800" cy="521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Content Placeholder 3"/>
          <p:cNvSpPr>
            <a:spLocks noGrp="1"/>
          </p:cNvSpPr>
          <p:nvPr>
            <p:ph sz="half" idx="2"/>
          </p:nvPr>
        </p:nvSpPr>
        <p:spPr>
          <a:xfrm>
            <a:off x="5029200" y="736600"/>
            <a:ext cx="4876800" cy="5213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9" name="Footer Placeholder 4"/>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9" name="Footer Placeholder 6"/>
          <p:cNvSpPr>
            <a:spLocks noGrp="1"/>
          </p:cNvSpPr>
          <p:nvPr>
            <p:ph type="ftr" sz="quarter" idx="1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9" name="Footer Placeholder 2"/>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9" name="Footer Placeholder 1"/>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Footer Placeholder 4"/>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513" y="612775"/>
            <a:ext cx="5943600" cy="4114800"/>
          </a:xfrm>
        </p:spPr>
        <p:txBody>
          <a:bodyPr vert="horz" wrap="square" lIns="92075" tIns="46038" rIns="92075" bIns="46038"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762000" rtl="0" eaLnBrk="0" fontAlgn="base" latinLnBrk="0" hangingPunct="0">
              <a:lnSpc>
                <a:spcPct val="100000"/>
              </a:lnSpc>
              <a:spcBef>
                <a:spcPct val="20000"/>
              </a:spcBef>
              <a:spcAft>
                <a:spcPct val="0"/>
              </a:spcAft>
              <a:buClrTx/>
              <a:buSzPct val="100000"/>
              <a:buFontTx/>
              <a:buNone/>
              <a:defRPr/>
            </a:pPr>
            <a:endParaRPr kumimoji="0" lang="en-GB"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Footer Placeholder 4"/>
          <p:cNvSpPr>
            <a:spLocks noGrp="1"/>
          </p:cNvSpPr>
          <p:nvPr>
            <p:ph type="ftr" sz="quarter" idx="3"/>
          </p:nvPr>
        </p:nvSpPr>
        <p:spPr>
          <a:xfrm>
            <a:off x="3224213" y="6470650"/>
            <a:ext cx="3522663" cy="3429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Distributed Systems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Dr. Georgios K. Theodoropoulos</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2009</a:t>
            </a:r>
            <a:endParaRPr kumimoji="0" lang="en-GB" altLang="en-US" sz="2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title"/>
          </p:nvPr>
        </p:nvSpPr>
        <p:spPr>
          <a:xfrm>
            <a:off x="0" y="57150"/>
            <a:ext cx="9906000" cy="571500"/>
          </a:xfrm>
          <a:prstGeom prst="rect">
            <a:avLst/>
          </a:prstGeom>
          <a:noFill/>
          <a:ln w="9525">
            <a:noFill/>
          </a:ln>
        </p:spPr>
        <p:txBody>
          <a:bodyPr lIns="92075" tIns="46038" rIns="92075" bIns="46038" anchor="ctr"/>
          <a:lstStyle/>
          <a:p>
            <a:pPr lvl="0"/>
            <a:r>
              <a:rPr lang="en-GB" altLang="en-US" dirty="0"/>
              <a:t>Click to edit Master title style</a:t>
            </a:r>
            <a:endParaRPr lang="en-GB" altLang="en-US" dirty="0"/>
          </a:p>
        </p:txBody>
      </p:sp>
      <p:sp>
        <p:nvSpPr>
          <p:cNvPr id="1027" name="Rectangle 4"/>
          <p:cNvSpPr>
            <a:spLocks noGrp="1"/>
          </p:cNvSpPr>
          <p:nvPr>
            <p:ph type="body" idx="1"/>
          </p:nvPr>
        </p:nvSpPr>
        <p:spPr>
          <a:xfrm>
            <a:off x="0" y="736600"/>
            <a:ext cx="9906000" cy="5213350"/>
          </a:xfrm>
          <a:prstGeom prst="rect">
            <a:avLst/>
          </a:prstGeom>
          <a:noFill/>
          <a:ln w="9525">
            <a:noFill/>
          </a:ln>
        </p:spPr>
        <p:txBody>
          <a:bodyPr lIns="92075" tIns="46038" rIns="92075" bIns="46038"/>
          <a:lstStyle/>
          <a:p>
            <a:pPr lvl="0"/>
            <a:r>
              <a:rPr lang="en-GB" altLang="en-US" dirty="0"/>
              <a:t>Click to edit Master text styles</a:t>
            </a:r>
            <a:endParaRPr lang="en-GB" altLang="en-US" dirty="0"/>
          </a:p>
          <a:p>
            <a:pPr lvl="1"/>
            <a:r>
              <a:rPr lang="en-GB" altLang="en-US" dirty="0"/>
              <a:t>Second level</a:t>
            </a:r>
            <a:endParaRPr lang="en-GB" altLang="en-US" dirty="0"/>
          </a:p>
          <a:p>
            <a:pPr lvl="2"/>
            <a:r>
              <a:rPr lang="en-GB" altLang="en-US" dirty="0"/>
              <a:t>Third level</a:t>
            </a:r>
            <a:endParaRPr lang="en-GB" altLang="en-US" dirty="0"/>
          </a:p>
          <a:p>
            <a:pPr lvl="3"/>
            <a:r>
              <a:rPr lang="en-GB" altLang="en-US" dirty="0"/>
              <a:t>Fourth level</a:t>
            </a:r>
            <a:endParaRPr lang="en-GB" altLang="en-US" dirty="0"/>
          </a:p>
          <a:p>
            <a:pPr lvl="4"/>
            <a:r>
              <a:rPr lang="en-GB" altLang="en-US" dirty="0"/>
              <a:t>Fifth level</a:t>
            </a:r>
            <a:endParaRPr lang="en-GB" altLang="en-US" dirty="0"/>
          </a:p>
        </p:txBody>
      </p:sp>
      <p:sp>
        <p:nvSpPr>
          <p:cNvPr id="1028" name="Rectangle 5"/>
          <p:cNvSpPr/>
          <p:nvPr/>
        </p:nvSpPr>
        <p:spPr>
          <a:xfrm>
            <a:off x="3946525" y="4854575"/>
            <a:ext cx="2860675" cy="228600"/>
          </a:xfrm>
          <a:prstGeom prst="rect">
            <a:avLst/>
          </a:prstGeom>
          <a:noFill/>
          <a:ln w="9525">
            <a:noFill/>
          </a:ln>
        </p:spPr>
        <p:txBody>
          <a:bodyPr wrap="none" lIns="92075" tIns="46038" rIns="92075" bIns="46038" anchor="ctr"/>
          <a:lstStyle/>
          <a:p>
            <a:pPr lvl="0" algn="ctr" defTabSz="762000"/>
            <a:endParaRPr lang="en-US" altLang="en-US" sz="700" dirty="0">
              <a:latin typeface="Times New Roman" panose="02020603050405020304" pitchFamily="18" charset="0"/>
            </a:endParaRPr>
          </a:p>
        </p:txBody>
      </p:sp>
      <p:sp>
        <p:nvSpPr>
          <p:cNvPr id="1029" name="Rectangle 6"/>
          <p:cNvSpPr/>
          <p:nvPr/>
        </p:nvSpPr>
        <p:spPr>
          <a:xfrm>
            <a:off x="6934200" y="6572250"/>
            <a:ext cx="2751138" cy="171450"/>
          </a:xfrm>
          <a:prstGeom prst="rect">
            <a:avLst/>
          </a:prstGeom>
          <a:noFill/>
          <a:ln w="9525">
            <a:noFill/>
          </a:ln>
        </p:spPr>
        <p:txBody>
          <a:bodyPr wrap="none" lIns="92075" tIns="46038" rIns="92075" bIns="46038" anchor="ctr"/>
          <a:lstStyle/>
          <a:p>
            <a:pPr lvl="0" algn="ctr"/>
            <a:r>
              <a:rPr lang="en-GB" altLang="en-US" sz="1200" b="1" dirty="0">
                <a:latin typeface="Times New Roman" panose="02020603050405020304" pitchFamily="18" charset="0"/>
              </a:rPr>
              <a:t>Combinational Logic/</a:t>
            </a:r>
            <a:fld id="{9A0DB2DC-4C9A-4742-B13C-FB6460FD3503}" type="slidenum">
              <a:rPr lang="en-GB" altLang="en-US" sz="1200" b="1" dirty="0">
                <a:latin typeface="Times New Roman" panose="02020603050405020304" pitchFamily="18" charset="0"/>
              </a:rPr>
            </a:fld>
            <a:endParaRPr lang="en-GB" altLang="en-US" sz="1200" b="1" dirty="0">
              <a:latin typeface="Times New Roman" panose="02020603050405020304" pitchFamily="18" charset="0"/>
            </a:endParaRPr>
          </a:p>
        </p:txBody>
      </p:sp>
      <p:sp>
        <p:nvSpPr>
          <p:cNvPr id="1030" name="Line 8"/>
          <p:cNvSpPr/>
          <p:nvPr/>
        </p:nvSpPr>
        <p:spPr>
          <a:xfrm>
            <a:off x="247650" y="6275388"/>
            <a:ext cx="9464675" cy="0"/>
          </a:xfrm>
          <a:prstGeom prst="line">
            <a:avLst/>
          </a:prstGeom>
          <a:ln w="19050" cap="flat" cmpd="sng">
            <a:solidFill>
              <a:schemeClr val="tx1"/>
            </a:solidFill>
            <a:prstDash val="solid"/>
            <a:headEnd type="none" w="sm" len="sm"/>
            <a:tailEnd type="none" w="sm" len="sm"/>
          </a:ln>
        </p:spPr>
      </p:sp>
      <p:sp>
        <p:nvSpPr>
          <p:cNvPr id="11" name="Rectangle 10"/>
          <p:cNvSpPr>
            <a:spLocks noChangeArrowheads="1"/>
          </p:cNvSpPr>
          <p:nvPr/>
        </p:nvSpPr>
        <p:spPr bwMode="auto">
          <a:xfrm>
            <a:off x="3432175" y="6457950"/>
            <a:ext cx="2751138"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GB"/>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GB" altLang="en-US" sz="1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Logic Design</a:t>
            </a:r>
            <a:endParaRPr kumimoji="0" lang="en-GB" altLang="en-US" sz="1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GB" altLang="en-US" sz="1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Professor </a:t>
            </a:r>
            <a:r>
              <a:rPr kumimoji="0" lang="en-GB" altLang="en-US" sz="12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mn-cs"/>
              </a:rPr>
              <a:t>Georgios</a:t>
            </a:r>
            <a:r>
              <a:rPr kumimoji="0" lang="en-GB" altLang="en-US" sz="1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K. </a:t>
            </a:r>
            <a:r>
              <a:rPr kumimoji="0" lang="en-GB" altLang="en-US" sz="12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mn-cs"/>
              </a:rPr>
              <a:t>Theodoropoulos</a:t>
            </a:r>
            <a:endParaRPr kumimoji="0" lang="en-GB" altLang="en-US" sz="1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pic>
        <p:nvPicPr>
          <p:cNvPr id="1032" name="图片 3" descr="中文版信纸20160830-1.png"/>
          <p:cNvPicPr>
            <a:picLocks noChangeAspect="1"/>
          </p:cNvPicPr>
          <p:nvPr userDrawn="1"/>
        </p:nvPicPr>
        <p:blipFill>
          <a:blip r:embed="rId13"/>
          <a:stretch>
            <a:fillRect/>
          </a:stretch>
        </p:blipFill>
        <p:spPr>
          <a:xfrm>
            <a:off x="420688" y="6361113"/>
            <a:ext cx="1689100" cy="4222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762000" rtl="0" eaLnBrk="0" fontAlgn="base" hangingPunct="0">
        <a:spcBef>
          <a:spcPct val="0"/>
        </a:spcBef>
        <a:spcAft>
          <a:spcPct val="0"/>
        </a:spcAft>
        <a:defRPr sz="4400">
          <a:solidFill>
            <a:schemeClr val="tx2"/>
          </a:solidFill>
          <a:latin typeface="+mj-lt"/>
          <a:ea typeface="+mj-ea"/>
          <a:cs typeface="+mj-cs"/>
        </a:defRPr>
      </a:lvl1pPr>
      <a:lvl2pPr algn="ctr" defTabSz="762000" rtl="0" eaLnBrk="0" fontAlgn="base" hangingPunct="0">
        <a:spcBef>
          <a:spcPct val="0"/>
        </a:spcBef>
        <a:spcAft>
          <a:spcPct val="0"/>
        </a:spcAft>
        <a:defRPr sz="4400">
          <a:solidFill>
            <a:schemeClr val="tx2"/>
          </a:solidFill>
          <a:latin typeface="Times New Roman" panose="02020603050405020304" pitchFamily="18" charset="0"/>
        </a:defRPr>
      </a:lvl2pPr>
      <a:lvl3pPr algn="ctr" defTabSz="762000" rtl="0" eaLnBrk="0" fontAlgn="base" hangingPunct="0">
        <a:spcBef>
          <a:spcPct val="0"/>
        </a:spcBef>
        <a:spcAft>
          <a:spcPct val="0"/>
        </a:spcAft>
        <a:defRPr sz="4400">
          <a:solidFill>
            <a:schemeClr val="tx2"/>
          </a:solidFill>
          <a:latin typeface="Times New Roman" panose="02020603050405020304" pitchFamily="18" charset="0"/>
        </a:defRPr>
      </a:lvl3pPr>
      <a:lvl4pPr algn="ctr" defTabSz="762000" rtl="0" eaLnBrk="0" fontAlgn="base" hangingPunct="0">
        <a:spcBef>
          <a:spcPct val="0"/>
        </a:spcBef>
        <a:spcAft>
          <a:spcPct val="0"/>
        </a:spcAft>
        <a:defRPr sz="4400">
          <a:solidFill>
            <a:schemeClr val="tx2"/>
          </a:solidFill>
          <a:latin typeface="Times New Roman" panose="02020603050405020304" pitchFamily="18" charset="0"/>
        </a:defRPr>
      </a:lvl4pPr>
      <a:lvl5pPr algn="ctr" defTabSz="762000"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defTabSz="762000"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defTabSz="762000"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defTabSz="762000"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defTabSz="762000"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defTabSz="762000"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defTabSz="762000" rtl="0" eaLnBrk="0" fontAlgn="base" hangingPunct="0">
        <a:spcBef>
          <a:spcPct val="20000"/>
        </a:spcBef>
        <a:spcAft>
          <a:spcPct val="0"/>
        </a:spcAft>
        <a:buSzPct val="100000"/>
        <a:buChar char="–"/>
        <a:defRPr sz="2800">
          <a:solidFill>
            <a:schemeClr val="tx1"/>
          </a:solidFill>
          <a:latin typeface="+mn-lt"/>
        </a:defRPr>
      </a:lvl2pPr>
      <a:lvl3pPr marL="1143000" indent="-228600" algn="l" defTabSz="762000" rtl="0" eaLnBrk="0" fontAlgn="base" hangingPunct="0">
        <a:spcBef>
          <a:spcPct val="20000"/>
        </a:spcBef>
        <a:spcAft>
          <a:spcPct val="0"/>
        </a:spcAft>
        <a:buSzPct val="100000"/>
        <a:buChar char="•"/>
        <a:defRPr sz="2400">
          <a:solidFill>
            <a:schemeClr val="tx1"/>
          </a:solidFill>
          <a:latin typeface="+mn-lt"/>
        </a:defRPr>
      </a:lvl3pPr>
      <a:lvl4pPr marL="1600200" indent="-228600" algn="l" defTabSz="762000" rtl="0" eaLnBrk="0" fontAlgn="base" hangingPunct="0">
        <a:spcBef>
          <a:spcPct val="20000"/>
        </a:spcBef>
        <a:spcAft>
          <a:spcPct val="0"/>
        </a:spcAft>
        <a:buSzPct val="100000"/>
        <a:buChar char="–"/>
        <a:defRPr sz="2000">
          <a:solidFill>
            <a:schemeClr val="tx1"/>
          </a:solidFill>
          <a:latin typeface="+mn-lt"/>
        </a:defRPr>
      </a:lvl4pPr>
      <a:lvl5pPr marL="2057400" indent="-228600" algn="l" defTabSz="762000" rtl="0" eaLnBrk="0" fontAlgn="base" hangingPunct="0">
        <a:spcBef>
          <a:spcPct val="20000"/>
        </a:spcBef>
        <a:spcAft>
          <a:spcPct val="0"/>
        </a:spcAft>
        <a:buSzPct val="100000"/>
        <a:buChar char="•"/>
        <a:defRPr sz="2000">
          <a:solidFill>
            <a:schemeClr val="tx1"/>
          </a:solidFill>
          <a:latin typeface="+mn-lt"/>
        </a:defRPr>
      </a:lvl5pPr>
      <a:lvl6pPr marL="2514600" indent="-228600" algn="l" defTabSz="762000" rtl="0" eaLnBrk="0" fontAlgn="base" hangingPunct="0">
        <a:spcBef>
          <a:spcPct val="20000"/>
        </a:spcBef>
        <a:spcAft>
          <a:spcPct val="0"/>
        </a:spcAft>
        <a:buSzPct val="100000"/>
        <a:buChar char="•"/>
        <a:defRPr sz="2000">
          <a:solidFill>
            <a:schemeClr val="tx1"/>
          </a:solidFill>
          <a:latin typeface="+mn-lt"/>
        </a:defRPr>
      </a:lvl6pPr>
      <a:lvl7pPr marL="2971800" indent="-228600" algn="l" defTabSz="762000" rtl="0" eaLnBrk="0" fontAlgn="base" hangingPunct="0">
        <a:spcBef>
          <a:spcPct val="20000"/>
        </a:spcBef>
        <a:spcAft>
          <a:spcPct val="0"/>
        </a:spcAft>
        <a:buSzPct val="100000"/>
        <a:buChar char="•"/>
        <a:defRPr sz="2000">
          <a:solidFill>
            <a:schemeClr val="tx1"/>
          </a:solidFill>
          <a:latin typeface="+mn-lt"/>
        </a:defRPr>
      </a:lvl7pPr>
      <a:lvl8pPr marL="3429000" indent="-228600" algn="l" defTabSz="762000" rtl="0" eaLnBrk="0" fontAlgn="base" hangingPunct="0">
        <a:spcBef>
          <a:spcPct val="20000"/>
        </a:spcBef>
        <a:spcAft>
          <a:spcPct val="0"/>
        </a:spcAft>
        <a:buSzPct val="100000"/>
        <a:buChar char="•"/>
        <a:defRPr sz="2000">
          <a:solidFill>
            <a:schemeClr val="tx1"/>
          </a:solidFill>
          <a:latin typeface="+mn-lt"/>
        </a:defRPr>
      </a:lvl8pPr>
      <a:lvl9pPr marL="3886200" indent="-228600" algn="l" defTabSz="762000"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p:cNvSpPr>
          <p:nvPr>
            <p:ph type="ctrTitle"/>
          </p:nvPr>
        </p:nvSpPr>
        <p:spPr/>
        <p:txBody>
          <a:bodyPr vert="horz" wrap="square" lIns="92075" tIns="46038" rIns="92075" bIns="46038" anchor="ctr"/>
          <a:lstStyle/>
          <a:p>
            <a:r>
              <a:rPr lang="en-GB" altLang="en-US" dirty="0"/>
              <a:t>Logic Design</a:t>
            </a:r>
            <a:endParaRPr lang="en-GB" altLang="en-US" dirty="0"/>
          </a:p>
        </p:txBody>
      </p:sp>
      <p:sp>
        <p:nvSpPr>
          <p:cNvPr id="14339" name="Rectangle 5"/>
          <p:cNvSpPr>
            <a:spLocks noGrp="1"/>
          </p:cNvSpPr>
          <p:nvPr>
            <p:ph type="subTitle" idx="1"/>
          </p:nvPr>
        </p:nvSpPr>
        <p:spPr/>
        <p:txBody>
          <a:bodyPr vert="horz" wrap="square" lIns="92075" tIns="46038" rIns="92075" bIns="46038" anchor="t"/>
          <a:lstStyle/>
          <a:p>
            <a:pPr defTabSz="762000">
              <a:buSzPct val="100000"/>
            </a:pPr>
            <a:r>
              <a:rPr lang="en-GB" altLang="en-US" dirty="0">
                <a:latin typeface="+mn-lt"/>
                <a:ea typeface="+mn-ea"/>
                <a:cs typeface="+mn-cs"/>
              </a:rPr>
              <a:t>Combinational Logic</a:t>
            </a:r>
            <a:endParaRPr lang="en-GB" altLang="en-US" dirty="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53975" y="414338"/>
            <a:ext cx="9906000" cy="571500"/>
          </a:xfrm>
        </p:spPr>
        <p:txBody>
          <a:bodyPr vert="horz" wrap="square" lIns="92075" tIns="46038" rIns="92075" bIns="46038" anchor="ctr"/>
          <a:lstStyle/>
          <a:p>
            <a:r>
              <a:rPr lang="en-US" altLang="x-none" dirty="0">
                <a:latin typeface="Verdana" panose="020B0604030504040204" pitchFamily="34" charset="0"/>
              </a:rPr>
              <a:t>Logic diagram for BCD-to-excess-3 code converter</a:t>
            </a:r>
            <a:endParaRPr lang="en-US" altLang="x-none" dirty="0">
              <a:latin typeface="Verdana" panose="020B0604030504040204" pitchFamily="34" charset="0"/>
            </a:endParaRPr>
          </a:p>
        </p:txBody>
      </p:sp>
      <p:pic>
        <p:nvPicPr>
          <p:cNvPr id="23555" name="AACFLON0.jpg" descr="AACFLON0.jpg"/>
          <p:cNvPicPr>
            <a:picLocks noChangeAspect="1"/>
          </p:cNvPicPr>
          <p:nvPr/>
        </p:nvPicPr>
        <p:blipFill>
          <a:blip r:embed="rId1"/>
          <a:stretch>
            <a:fillRect/>
          </a:stretch>
        </p:blipFill>
        <p:spPr>
          <a:xfrm>
            <a:off x="1554163" y="1309688"/>
            <a:ext cx="6724650" cy="487997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Half Adder</a:t>
            </a:r>
            <a:endParaRPr lang="en-US" altLang="x-none" dirty="0">
              <a:latin typeface="Verdana" panose="020B0604030504040204" pitchFamily="34" charset="0"/>
            </a:endParaRPr>
          </a:p>
        </p:txBody>
      </p:sp>
      <p:pic>
        <p:nvPicPr>
          <p:cNvPr id="24579" name="4.3.jpg" descr="4.3.jpg"/>
          <p:cNvPicPr>
            <a:picLocks noChangeAspect="1"/>
          </p:cNvPicPr>
          <p:nvPr/>
        </p:nvPicPr>
        <p:blipFill>
          <a:blip r:embed="rId1"/>
          <a:stretch>
            <a:fillRect/>
          </a:stretch>
        </p:blipFill>
        <p:spPr>
          <a:xfrm>
            <a:off x="2049463" y="1000125"/>
            <a:ext cx="5807075" cy="50292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0" y="371475"/>
            <a:ext cx="9906000" cy="571500"/>
          </a:xfrm>
        </p:spPr>
        <p:txBody>
          <a:bodyPr vert="horz" wrap="square" lIns="92075" tIns="46038" rIns="92075" bIns="46038" anchor="ctr"/>
          <a:lstStyle/>
          <a:p>
            <a:r>
              <a:rPr lang="en-US" altLang="x-none" dirty="0">
                <a:latin typeface="Verdana" panose="020B0604030504040204" pitchFamily="34" charset="0"/>
              </a:rPr>
              <a:t>Implementation of half adder</a:t>
            </a:r>
            <a:endParaRPr lang="en-US" altLang="x-none" dirty="0">
              <a:latin typeface="Verdana" panose="020B0604030504040204" pitchFamily="34" charset="0"/>
            </a:endParaRPr>
          </a:p>
        </p:txBody>
      </p:sp>
      <p:pic>
        <p:nvPicPr>
          <p:cNvPr id="25603" name="AACFLOO0.jpg" descr="AACFLOO0.jpg"/>
          <p:cNvPicPr>
            <a:picLocks noChangeAspect="1"/>
          </p:cNvPicPr>
          <p:nvPr/>
        </p:nvPicPr>
        <p:blipFill>
          <a:blip r:embed="rId1"/>
          <a:stretch>
            <a:fillRect/>
          </a:stretch>
        </p:blipFill>
        <p:spPr>
          <a:xfrm>
            <a:off x="495300" y="3163888"/>
            <a:ext cx="8915400" cy="3038475"/>
          </a:xfrm>
          <a:prstGeom prst="rect">
            <a:avLst/>
          </a:prstGeom>
          <a:noFill/>
          <a:ln w="9525">
            <a:noFill/>
          </a:ln>
        </p:spPr>
      </p:pic>
      <p:sp>
        <p:nvSpPr>
          <p:cNvPr id="25604" name="Rectangle 1"/>
          <p:cNvSpPr/>
          <p:nvPr/>
        </p:nvSpPr>
        <p:spPr>
          <a:xfrm>
            <a:off x="277813" y="1130300"/>
            <a:ext cx="9296400" cy="1446213"/>
          </a:xfrm>
          <a:prstGeom prst="rect">
            <a:avLst/>
          </a:prstGeom>
          <a:noFill/>
          <a:ln w="9525">
            <a:noFill/>
          </a:ln>
        </p:spPr>
        <p:txBody>
          <a:bodyPr>
            <a:spAutoFit/>
          </a:bodyPr>
          <a:lstStyle/>
          <a:p>
            <a:pPr marL="342900" indent="-342900">
              <a:buFont typeface="Arial" panose="020B0604020202020204" pitchFamily="34" charset="0"/>
              <a:buChar char="•"/>
            </a:pPr>
            <a:r>
              <a:rPr lang="en-US" altLang="zh-CN" sz="2500" dirty="0">
                <a:latin typeface="Times New Roman" panose="02020603050405020304" pitchFamily="18" charset="0"/>
              </a:rPr>
              <a:t>By replicating 1-bit adder, a  </a:t>
            </a:r>
            <a:r>
              <a:rPr lang="en-US" altLang="zh-CN" sz="2500" i="1" dirty="0">
                <a:latin typeface="Times New Roman" panose="02020603050405020304" pitchFamily="18" charset="0"/>
              </a:rPr>
              <a:t>ripple carry adder</a:t>
            </a:r>
            <a:r>
              <a:rPr lang="en-US" altLang="zh-CN" sz="2500" dirty="0">
                <a:latin typeface="Times New Roman" panose="02020603050405020304" pitchFamily="18" charset="0"/>
              </a:rPr>
              <a:t> is  constructed. </a:t>
            </a:r>
            <a:r>
              <a:rPr lang="en-US" altLang="zh-CN" sz="2100" dirty="0">
                <a:latin typeface="Times New Roman" panose="02020603050405020304" pitchFamily="18" charset="0"/>
              </a:rPr>
              <a:t>In the worst case the carry has to ripple all the way from the rightmost bit to the leftmost bit</a:t>
            </a:r>
            <a:endParaRPr lang="en-US" altLang="zh-CN" sz="2100" dirty="0">
              <a:latin typeface="Times New Roman" panose="02020603050405020304" pitchFamily="18" charset="0"/>
            </a:endParaRPr>
          </a:p>
          <a:p>
            <a:pPr marL="800100" lvl="1" indent="-342900">
              <a:buFont typeface="Arial" panose="020B0604020202020204" pitchFamily="34" charset="0"/>
              <a:buChar char="•"/>
            </a:pPr>
            <a:r>
              <a:rPr lang="en-US" altLang="zh-CN" sz="2100" dirty="0">
                <a:latin typeface="Times New Roman" panose="02020603050405020304" pitchFamily="18" charset="0"/>
              </a:rPr>
              <a:t>Q: Can you think of a way to built a faster adder?</a:t>
            </a:r>
            <a:endParaRPr lang="en-US" altLang="zh-CN" sz="2100" dirty="0">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Full Adder</a:t>
            </a:r>
            <a:endParaRPr lang="en-US" altLang="x-none" dirty="0">
              <a:latin typeface="Verdana" panose="020B0604030504040204" pitchFamily="34" charset="0"/>
            </a:endParaRPr>
          </a:p>
        </p:txBody>
      </p:sp>
      <p:pic>
        <p:nvPicPr>
          <p:cNvPr id="26627" name="4.4.jpg" descr="4.4.jpg"/>
          <p:cNvPicPr>
            <a:picLocks noChangeAspect="1"/>
          </p:cNvPicPr>
          <p:nvPr/>
        </p:nvPicPr>
        <p:blipFill>
          <a:blip r:embed="rId1"/>
          <a:stretch>
            <a:fillRect/>
          </a:stretch>
        </p:blipFill>
        <p:spPr>
          <a:xfrm>
            <a:off x="2516188" y="1066800"/>
            <a:ext cx="4873625" cy="50292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214313"/>
            <a:ext cx="9906000" cy="571500"/>
          </a:xfrm>
        </p:spPr>
        <p:txBody>
          <a:bodyPr vert="horz" wrap="square" lIns="92075" tIns="46038" rIns="92075" bIns="46038" anchor="ctr"/>
          <a:lstStyle/>
          <a:p>
            <a:r>
              <a:rPr lang="en-US" altLang="x-none" dirty="0">
                <a:latin typeface="Verdana" panose="020B0604030504040204" pitchFamily="34" charset="0"/>
              </a:rPr>
              <a:t>K-Maps for full adder</a:t>
            </a:r>
            <a:endParaRPr lang="en-US" altLang="x-none" dirty="0">
              <a:latin typeface="Verdana" panose="020B0604030504040204" pitchFamily="34" charset="0"/>
            </a:endParaRPr>
          </a:p>
        </p:txBody>
      </p:sp>
      <p:pic>
        <p:nvPicPr>
          <p:cNvPr id="27651" name="Ch04fig06.jpg" descr="Ch04fig06.jpg"/>
          <p:cNvPicPr>
            <a:picLocks noChangeAspect="1"/>
          </p:cNvPicPr>
          <p:nvPr/>
        </p:nvPicPr>
        <p:blipFill>
          <a:blip r:embed="rId1"/>
          <a:stretch>
            <a:fillRect/>
          </a:stretch>
        </p:blipFill>
        <p:spPr>
          <a:xfrm>
            <a:off x="495300" y="1817688"/>
            <a:ext cx="8915400" cy="35274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0" y="341313"/>
            <a:ext cx="9906000" cy="571500"/>
          </a:xfrm>
        </p:spPr>
        <p:txBody>
          <a:bodyPr vert="horz" wrap="square" lIns="92075" tIns="46038" rIns="92075" bIns="46038" anchor="ctr"/>
          <a:lstStyle/>
          <a:p>
            <a:r>
              <a:rPr lang="en-US" altLang="x-none" dirty="0">
                <a:latin typeface="Verdana" panose="020B0604030504040204" pitchFamily="34" charset="0"/>
              </a:rPr>
              <a:t>Implementation of full adder in sum-of-products form</a:t>
            </a:r>
            <a:endParaRPr lang="en-US" altLang="x-none" dirty="0">
              <a:latin typeface="Verdana" panose="020B0604030504040204" pitchFamily="34" charset="0"/>
            </a:endParaRPr>
          </a:p>
        </p:txBody>
      </p:sp>
      <p:pic>
        <p:nvPicPr>
          <p:cNvPr id="28675" name="AACFLOQ0.jpg" descr="AACFLOQ0.jpg"/>
          <p:cNvPicPr>
            <a:picLocks noChangeAspect="1"/>
          </p:cNvPicPr>
          <p:nvPr/>
        </p:nvPicPr>
        <p:blipFill>
          <a:blip r:embed="rId1"/>
          <a:stretch>
            <a:fillRect/>
          </a:stretch>
        </p:blipFill>
        <p:spPr>
          <a:xfrm>
            <a:off x="495300" y="1676400"/>
            <a:ext cx="8915400" cy="38100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0" y="523875"/>
            <a:ext cx="9906000" cy="571500"/>
          </a:xfrm>
        </p:spPr>
        <p:txBody>
          <a:bodyPr vert="horz" wrap="square" lIns="92075" tIns="46038" rIns="92075" bIns="46038" anchor="ctr"/>
          <a:lstStyle/>
          <a:p>
            <a:r>
              <a:rPr lang="en-US" altLang="x-none" dirty="0">
                <a:latin typeface="Verdana" panose="020B0604030504040204" pitchFamily="34" charset="0"/>
              </a:rPr>
              <a:t>Implementation of full adder with two half adders and an OR gate</a:t>
            </a:r>
            <a:endParaRPr lang="en-US" altLang="x-none" dirty="0">
              <a:latin typeface="Verdana" panose="020B0604030504040204" pitchFamily="34" charset="0"/>
            </a:endParaRPr>
          </a:p>
        </p:txBody>
      </p:sp>
      <p:pic>
        <p:nvPicPr>
          <p:cNvPr id="29699" name="Ch04fig08.jpg" descr="Ch04fig08.jpg"/>
          <p:cNvPicPr>
            <a:picLocks noChangeAspect="1"/>
          </p:cNvPicPr>
          <p:nvPr/>
        </p:nvPicPr>
        <p:blipFill>
          <a:blip r:embed="rId1"/>
          <a:stretch>
            <a:fillRect/>
          </a:stretch>
        </p:blipFill>
        <p:spPr>
          <a:xfrm>
            <a:off x="495300" y="2992438"/>
            <a:ext cx="8915400" cy="29210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Four-bit adder</a:t>
            </a:r>
            <a:endParaRPr lang="en-US" altLang="x-none" dirty="0">
              <a:latin typeface="Verdana" panose="020B0604030504040204" pitchFamily="34" charset="0"/>
            </a:endParaRPr>
          </a:p>
        </p:txBody>
      </p:sp>
      <p:pic>
        <p:nvPicPr>
          <p:cNvPr id="30723" name="AACFLOS0.jpg" descr="AACFLOS0.jpg"/>
          <p:cNvPicPr>
            <a:picLocks noChangeAspect="1"/>
          </p:cNvPicPr>
          <p:nvPr/>
        </p:nvPicPr>
        <p:blipFill>
          <a:blip r:embed="rId1"/>
          <a:stretch>
            <a:fillRect/>
          </a:stretch>
        </p:blipFill>
        <p:spPr>
          <a:xfrm>
            <a:off x="495300" y="2057400"/>
            <a:ext cx="8915400" cy="30480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438150"/>
            <a:ext cx="9906000" cy="571500"/>
          </a:xfrm>
        </p:spPr>
        <p:txBody>
          <a:bodyPr vert="horz" wrap="square" lIns="92075" tIns="46038" rIns="92075" bIns="46038" anchor="ctr"/>
          <a:lstStyle/>
          <a:p>
            <a:r>
              <a:rPr lang="en-US" altLang="x-none" dirty="0">
                <a:latin typeface="Verdana" panose="020B0604030504040204" pitchFamily="34" charset="0"/>
              </a:rPr>
              <a:t>Full adder with </a:t>
            </a:r>
            <a:r>
              <a:rPr lang="en-US" altLang="x-none" i="1" dirty="0">
                <a:latin typeface="Verdana" panose="020B0604030504040204" pitchFamily="34" charset="0"/>
              </a:rPr>
              <a:t>P</a:t>
            </a:r>
            <a:r>
              <a:rPr lang="en-US" altLang="x-none" dirty="0">
                <a:latin typeface="Verdana" panose="020B0604030504040204" pitchFamily="34" charset="0"/>
              </a:rPr>
              <a:t> and </a:t>
            </a:r>
            <a:r>
              <a:rPr lang="en-US" altLang="x-none" i="1" dirty="0">
                <a:latin typeface="Verdana" panose="020B0604030504040204" pitchFamily="34" charset="0"/>
              </a:rPr>
              <a:t>G</a:t>
            </a:r>
            <a:r>
              <a:rPr lang="en-US" altLang="x-none" dirty="0">
                <a:latin typeface="Verdana" panose="020B0604030504040204" pitchFamily="34" charset="0"/>
              </a:rPr>
              <a:t> shown</a:t>
            </a:r>
            <a:endParaRPr lang="en-US" altLang="x-none" dirty="0">
              <a:latin typeface="Verdana" panose="020B0604030504040204" pitchFamily="34" charset="0"/>
            </a:endParaRPr>
          </a:p>
        </p:txBody>
      </p:sp>
      <p:pic>
        <p:nvPicPr>
          <p:cNvPr id="31747" name="Ch04fig10.jpg" descr="Ch04fig10.jpg"/>
          <p:cNvPicPr>
            <a:picLocks noChangeAspect="1"/>
          </p:cNvPicPr>
          <p:nvPr/>
        </p:nvPicPr>
        <p:blipFill>
          <a:blip r:embed="rId1"/>
          <a:stretch>
            <a:fillRect/>
          </a:stretch>
        </p:blipFill>
        <p:spPr>
          <a:xfrm>
            <a:off x="495300" y="1970088"/>
            <a:ext cx="8915400" cy="322262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0" y="263525"/>
            <a:ext cx="9906000" cy="571500"/>
          </a:xfrm>
        </p:spPr>
        <p:txBody>
          <a:bodyPr vert="horz" wrap="square" lIns="92075" tIns="46038" rIns="92075" bIns="46038" anchor="ctr"/>
          <a:lstStyle/>
          <a:p>
            <a:r>
              <a:rPr lang="en-US" altLang="x-none" dirty="0">
                <a:latin typeface="Verdana" panose="020B0604030504040204" pitchFamily="34" charset="0"/>
              </a:rPr>
              <a:t>Logic diagram of carry lookahead generator</a:t>
            </a:r>
            <a:endParaRPr lang="en-US" altLang="x-none" dirty="0">
              <a:latin typeface="Verdana" panose="020B0604030504040204" pitchFamily="34" charset="0"/>
            </a:endParaRPr>
          </a:p>
        </p:txBody>
      </p:sp>
      <p:pic>
        <p:nvPicPr>
          <p:cNvPr id="32771" name="AACFLOU0.jpg" descr="AACFLOU0.jpg"/>
          <p:cNvPicPr>
            <a:picLocks noChangeAspect="1"/>
          </p:cNvPicPr>
          <p:nvPr/>
        </p:nvPicPr>
        <p:blipFill>
          <a:blip r:embed="rId1"/>
          <a:stretch>
            <a:fillRect/>
          </a:stretch>
        </p:blipFill>
        <p:spPr>
          <a:xfrm>
            <a:off x="2357438" y="1260475"/>
            <a:ext cx="5191125" cy="50292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0" y="193675"/>
            <a:ext cx="9906000" cy="228600"/>
          </a:xfrm>
        </p:spPr>
        <p:txBody>
          <a:bodyPr vert="horz" wrap="square" lIns="92075" tIns="46038" rIns="92075" bIns="46038" anchor="ctr"/>
          <a:lstStyle/>
          <a:p>
            <a:r>
              <a:rPr lang="en-US" altLang="zh-CN" dirty="0"/>
              <a:t>Combinational Logic</a:t>
            </a:r>
            <a:endParaRPr lang="en-US" altLang="zh-CN" dirty="0"/>
          </a:p>
        </p:txBody>
      </p:sp>
      <p:sp>
        <p:nvSpPr>
          <p:cNvPr id="15363" name="Rectangle 3"/>
          <p:cNvSpPr>
            <a:spLocks noGrp="1"/>
          </p:cNvSpPr>
          <p:nvPr>
            <p:ph idx="1"/>
          </p:nvPr>
        </p:nvSpPr>
        <p:spPr>
          <a:xfrm>
            <a:off x="0" y="628650"/>
            <a:ext cx="9906000" cy="5600700"/>
          </a:xfrm>
        </p:spPr>
        <p:txBody>
          <a:bodyPr vert="horz" wrap="square" lIns="92075" tIns="46038" rIns="92075" bIns="46038" anchor="t"/>
          <a:lstStyle/>
          <a:p>
            <a:r>
              <a:rPr lang="en-US" altLang="zh-CN" sz="2400" dirty="0"/>
              <a:t>The </a:t>
            </a:r>
            <a:r>
              <a:rPr lang="en-US" altLang="zh-CN" sz="2400" i="1" dirty="0"/>
              <a:t>output</a:t>
            </a:r>
            <a:r>
              <a:rPr lang="en-US" altLang="zh-CN" sz="2400" dirty="0"/>
              <a:t> of the circuit at any time is determined directly from the </a:t>
            </a:r>
            <a:r>
              <a:rPr lang="en-US" altLang="zh-CN" sz="2400" i="1" dirty="0"/>
              <a:t>present</a:t>
            </a:r>
            <a:r>
              <a:rPr lang="en-US" altLang="zh-CN" sz="2400" dirty="0"/>
              <a:t> combination of </a:t>
            </a:r>
            <a:r>
              <a:rPr lang="en-US" altLang="zh-CN" sz="2400" i="1" dirty="0"/>
              <a:t>inputs</a:t>
            </a:r>
            <a:endParaRPr lang="en-US" altLang="zh-CN" sz="2400" i="1" dirty="0"/>
          </a:p>
          <a:p>
            <a:pPr lvl="1"/>
            <a:r>
              <a:rPr lang="en-US" altLang="zh-CN" sz="2400" dirty="0"/>
              <a:t>operation fully specified logically by a a set of Boolean functions</a:t>
            </a:r>
            <a:endParaRPr lang="en-US" altLang="zh-CN" sz="2400" dirty="0"/>
          </a:p>
          <a:p>
            <a:r>
              <a:rPr lang="en-US" altLang="zh-CN" sz="2400" dirty="0"/>
              <a:t>Design Procedure: </a:t>
            </a:r>
            <a:endParaRPr lang="en-US" altLang="zh-CN" sz="2400" dirty="0"/>
          </a:p>
          <a:p>
            <a:pPr lvl="1"/>
            <a:r>
              <a:rPr lang="en-US" altLang="zh-CN" sz="2400" dirty="0"/>
              <a:t>The problem is stated</a:t>
            </a:r>
            <a:endParaRPr lang="en-US" altLang="zh-CN" sz="2400" dirty="0"/>
          </a:p>
          <a:p>
            <a:pPr lvl="1"/>
            <a:r>
              <a:rPr lang="en-US" altLang="zh-CN" sz="2400" dirty="0"/>
              <a:t>The number of available input variables and required output variables is determined </a:t>
            </a:r>
            <a:endParaRPr lang="en-US" altLang="zh-CN" sz="2400" dirty="0"/>
          </a:p>
          <a:p>
            <a:pPr lvl="1"/>
            <a:r>
              <a:rPr lang="en-US" altLang="zh-CN" sz="2400" dirty="0"/>
              <a:t>The input and output variables are assigned letter symbols</a:t>
            </a:r>
            <a:endParaRPr lang="en-US" altLang="zh-CN" sz="2400" dirty="0"/>
          </a:p>
          <a:p>
            <a:pPr lvl="1"/>
            <a:r>
              <a:rPr lang="en-US" altLang="zh-CN" sz="2400" dirty="0"/>
              <a:t>The truth table is derived</a:t>
            </a:r>
            <a:endParaRPr lang="en-US" altLang="zh-CN" sz="2400" dirty="0"/>
          </a:p>
          <a:p>
            <a:pPr lvl="1"/>
            <a:r>
              <a:rPr lang="en-US" altLang="zh-CN" sz="2400" dirty="0"/>
              <a:t>The simplified Boolean function for each output is obtained</a:t>
            </a:r>
            <a:endParaRPr lang="en-US" altLang="zh-CN" sz="2400" dirty="0"/>
          </a:p>
          <a:p>
            <a:pPr lvl="1"/>
            <a:r>
              <a:rPr lang="en-US" altLang="zh-CN" sz="2400" dirty="0"/>
              <a:t>The logic diagram is drawn</a:t>
            </a:r>
            <a:endParaRPr lang="en-US" altLang="zh-CN" sz="2400" dirty="0"/>
          </a:p>
          <a:p>
            <a:r>
              <a:rPr lang="en-US" altLang="zh-CN" sz="2400" dirty="0"/>
              <a:t>Design objective: to minimise number of gates, number of inputs to a gate, propagation time through the circuit, number of interconnections</a:t>
            </a:r>
            <a:endParaRPr lang="en-US" altLang="zh-C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263525"/>
            <a:ext cx="9906000" cy="571500"/>
          </a:xfrm>
        </p:spPr>
        <p:txBody>
          <a:bodyPr vert="horz" wrap="square" lIns="92075" tIns="46038" rIns="92075" bIns="46038" anchor="ctr"/>
          <a:lstStyle/>
          <a:p>
            <a:r>
              <a:rPr lang="en-US" altLang="x-none" dirty="0">
                <a:latin typeface="Verdana" panose="020B0604030504040204" pitchFamily="34" charset="0"/>
              </a:rPr>
              <a:t>Four-bit adder with carry lookahead</a:t>
            </a:r>
            <a:endParaRPr lang="en-US" altLang="x-none" dirty="0">
              <a:latin typeface="Verdana" panose="020B0604030504040204" pitchFamily="34" charset="0"/>
            </a:endParaRPr>
          </a:p>
        </p:txBody>
      </p:sp>
      <p:pic>
        <p:nvPicPr>
          <p:cNvPr id="33795" name="Ch04fig12.jpg" descr="Ch04fig12.jpg"/>
          <p:cNvPicPr>
            <a:picLocks noChangeAspect="1"/>
          </p:cNvPicPr>
          <p:nvPr/>
        </p:nvPicPr>
        <p:blipFill>
          <a:blip r:embed="rId1"/>
          <a:stretch>
            <a:fillRect/>
          </a:stretch>
        </p:blipFill>
        <p:spPr>
          <a:xfrm>
            <a:off x="2698750" y="1193800"/>
            <a:ext cx="4508500" cy="50292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450850"/>
            <a:ext cx="9906000" cy="571500"/>
          </a:xfrm>
        </p:spPr>
        <p:txBody>
          <a:bodyPr vert="horz" wrap="square" lIns="92075" tIns="46038" rIns="92075" bIns="46038" anchor="ctr"/>
          <a:lstStyle/>
          <a:p>
            <a:r>
              <a:rPr lang="en-US" altLang="x-none" dirty="0">
                <a:latin typeface="Verdana" panose="020B0604030504040204" pitchFamily="34" charset="0"/>
              </a:rPr>
              <a:t>Four-bit adder–subtractor (with overflow detection)</a:t>
            </a:r>
            <a:endParaRPr lang="en-US" altLang="x-none" dirty="0">
              <a:latin typeface="Verdana" panose="020B0604030504040204" pitchFamily="34" charset="0"/>
            </a:endParaRPr>
          </a:p>
        </p:txBody>
      </p:sp>
      <p:pic>
        <p:nvPicPr>
          <p:cNvPr id="34819" name="AACFLOW0.jpg" descr="AACFLOW0.jpg"/>
          <p:cNvPicPr>
            <a:picLocks noChangeAspect="1"/>
          </p:cNvPicPr>
          <p:nvPr/>
        </p:nvPicPr>
        <p:blipFill>
          <a:blip r:embed="rId1"/>
          <a:stretch>
            <a:fillRect/>
          </a:stretch>
        </p:blipFill>
        <p:spPr>
          <a:xfrm>
            <a:off x="495300" y="1824355"/>
            <a:ext cx="8915400" cy="437642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vert="horz" wrap="square" lIns="92075" tIns="46038" rIns="92075" bIns="46038" anchor="ctr"/>
          <a:lstStyle/>
          <a:p>
            <a:r>
              <a:rPr lang="en-US" altLang="zh-CN" dirty="0"/>
              <a:t>BCD Adder</a:t>
            </a:r>
            <a:endParaRPr lang="en-US" altLang="zh-CN" dirty="0"/>
          </a:p>
        </p:txBody>
      </p:sp>
      <p:sp>
        <p:nvSpPr>
          <p:cNvPr id="35843" name="Content Placeholder 2"/>
          <p:cNvSpPr>
            <a:spLocks noGrp="1"/>
          </p:cNvSpPr>
          <p:nvPr>
            <p:ph idx="1"/>
          </p:nvPr>
        </p:nvSpPr>
        <p:spPr/>
        <p:txBody>
          <a:bodyPr vert="horz" wrap="square" lIns="92075" tIns="46038" rIns="92075" bIns="46038" anchor="t"/>
          <a:lstStyle/>
          <a:p>
            <a:r>
              <a:rPr lang="en-US" altLang="zh-CN" sz="2000" dirty="0"/>
              <a:t>Consider the arithmetic addition of two decimal digits in BCD, together with an input carry from a previous stage. Since each input digit does not exceed 9, the output sum cannot be greater than 9 + 9 + 1 = 19, the 1 in the sum being an input carry. </a:t>
            </a:r>
            <a:endParaRPr lang="en-US" altLang="zh-CN" sz="2000" dirty="0"/>
          </a:p>
          <a:p>
            <a:r>
              <a:rPr lang="en-US" altLang="zh-CN" sz="2000" dirty="0"/>
              <a:t>Suppose we apply two BCD digits to a four-bit binary adder. The adder will form the sum in binary and produce a result that ranges from 0 through 19. These binary numbers are labeled by symbols K, Z8 , Z4 , Z2 , and Z1 . TABLE IN NEXT SLIDE</a:t>
            </a:r>
            <a:endParaRPr lang="en-US" altLang="zh-CN" sz="2000" dirty="0"/>
          </a:p>
          <a:p>
            <a:r>
              <a:rPr lang="en-US" altLang="zh-CN" sz="2000" dirty="0"/>
              <a:t>K is the carry, and the subscripts under the letter Z represent the weights 8, 4, 2, and 1 that can be assigned to the four bits in the BCD code. </a:t>
            </a:r>
            <a:endParaRPr lang="en-US" altLang="zh-CN" sz="2000" dirty="0"/>
          </a:p>
          <a:p>
            <a:r>
              <a:rPr lang="en-US" altLang="zh-CN" sz="2000" dirty="0"/>
              <a:t>The columns under the binary sum list the binary value that appears in the outputs of the four-bit binary adder. The output sum of two decimal digits must be represented in BCD and should appear in the form listed in the columns under “BCD Sum.” The problem is to find a rule by which the binary sum is converted to the correct BCD digit representation of the number in the BCD sum. In examining the contents of the table, it becomes apparent that when the binary sum is equal to or less than 1001, the corresponding BCD number is identical, and therefore no conversion is needed. When the binary sum is greater than 1001, we obtain an invalid BCD representation. The addition of binary 6 (0110) to the binary sum converts it to the correct BCD representation and also produces an output carry as required.</a:t>
            </a:r>
            <a:endParaRPr lang="en-US" altLang="zh-CN"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123825"/>
            <a:ext cx="9906000" cy="571500"/>
          </a:xfrm>
        </p:spPr>
        <p:txBody>
          <a:bodyPr vert="horz" wrap="square" lIns="92075" tIns="46038" rIns="92075" bIns="46038" anchor="ctr"/>
          <a:lstStyle/>
          <a:p>
            <a:r>
              <a:rPr lang="en-US" altLang="x-none" dirty="0">
                <a:latin typeface="Verdana" panose="020B0604030504040204" pitchFamily="34" charset="0"/>
              </a:rPr>
              <a:t>Derivation of BCD Adder</a:t>
            </a:r>
            <a:endParaRPr lang="en-US" altLang="x-none" dirty="0">
              <a:latin typeface="Verdana" panose="020B0604030504040204" pitchFamily="34" charset="0"/>
            </a:endParaRPr>
          </a:p>
        </p:txBody>
      </p:sp>
      <p:pic>
        <p:nvPicPr>
          <p:cNvPr id="36867" name="4.5.jpg" descr="4.5.jpg"/>
          <p:cNvPicPr>
            <a:picLocks noChangeAspect="1"/>
          </p:cNvPicPr>
          <p:nvPr/>
        </p:nvPicPr>
        <p:blipFill>
          <a:blip r:embed="rId1"/>
          <a:stretch>
            <a:fillRect/>
          </a:stretch>
        </p:blipFill>
        <p:spPr>
          <a:xfrm>
            <a:off x="1466533" y="790575"/>
            <a:ext cx="7018337" cy="543877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Block diagram of a BCD adder</a:t>
            </a:r>
            <a:endParaRPr lang="en-US" altLang="x-none" dirty="0">
              <a:latin typeface="Verdana" panose="020B0604030504040204" pitchFamily="34" charset="0"/>
            </a:endParaRPr>
          </a:p>
        </p:txBody>
      </p:sp>
      <p:pic>
        <p:nvPicPr>
          <p:cNvPr id="37891" name="AACFLOX0.jpg" descr="AACFLOX0.jpg"/>
          <p:cNvPicPr>
            <a:picLocks noChangeAspect="1"/>
          </p:cNvPicPr>
          <p:nvPr/>
        </p:nvPicPr>
        <p:blipFill>
          <a:blip r:embed="rId1"/>
          <a:stretch>
            <a:fillRect/>
          </a:stretch>
        </p:blipFill>
        <p:spPr>
          <a:xfrm>
            <a:off x="2363788" y="1066800"/>
            <a:ext cx="5180012" cy="502920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347663"/>
            <a:ext cx="9906000" cy="571500"/>
          </a:xfrm>
        </p:spPr>
        <p:txBody>
          <a:bodyPr vert="horz" wrap="square" lIns="92075" tIns="46038" rIns="92075" bIns="46038" anchor="ctr"/>
          <a:lstStyle/>
          <a:p>
            <a:r>
              <a:rPr lang="en-US" altLang="x-none" dirty="0">
                <a:latin typeface="Verdana" panose="020B0604030504040204" pitchFamily="34" charset="0"/>
              </a:rPr>
              <a:t>Two-bit by two-bit binary multiplier</a:t>
            </a:r>
            <a:endParaRPr lang="en-US" altLang="x-none" dirty="0">
              <a:latin typeface="Verdana" panose="020B0604030504040204" pitchFamily="34" charset="0"/>
            </a:endParaRPr>
          </a:p>
        </p:txBody>
      </p:sp>
      <p:pic>
        <p:nvPicPr>
          <p:cNvPr id="38915" name="AACFLOY0.jpg" descr="AACFLOY0.jpg"/>
          <p:cNvPicPr>
            <a:picLocks noChangeAspect="1"/>
          </p:cNvPicPr>
          <p:nvPr/>
        </p:nvPicPr>
        <p:blipFill>
          <a:blip r:embed="rId1"/>
          <a:stretch>
            <a:fillRect/>
          </a:stretch>
        </p:blipFill>
        <p:spPr>
          <a:xfrm>
            <a:off x="1101725" y="1487488"/>
            <a:ext cx="7364413" cy="4808537"/>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0" y="214313"/>
            <a:ext cx="9906000" cy="571500"/>
          </a:xfrm>
        </p:spPr>
        <p:txBody>
          <a:bodyPr vert="horz" wrap="square" lIns="92075" tIns="46038" rIns="92075" bIns="46038" anchor="ctr"/>
          <a:lstStyle/>
          <a:p>
            <a:r>
              <a:rPr lang="en-US" altLang="x-none" dirty="0">
                <a:latin typeface="Verdana" panose="020B0604030504040204" pitchFamily="34" charset="0"/>
              </a:rPr>
              <a:t>Four-bit by three-bit binary multiplier</a:t>
            </a:r>
            <a:endParaRPr lang="en-US" altLang="x-none" dirty="0">
              <a:latin typeface="Verdana" panose="020B0604030504040204" pitchFamily="34" charset="0"/>
            </a:endParaRPr>
          </a:p>
        </p:txBody>
      </p:sp>
      <p:pic>
        <p:nvPicPr>
          <p:cNvPr id="39939" name="AACFLOZ0.jpg" descr="AACFLOZ0.jpg"/>
          <p:cNvPicPr>
            <a:picLocks noChangeAspect="1"/>
          </p:cNvPicPr>
          <p:nvPr/>
        </p:nvPicPr>
        <p:blipFill>
          <a:blip r:embed="rId1"/>
          <a:stretch>
            <a:fillRect/>
          </a:stretch>
        </p:blipFill>
        <p:spPr>
          <a:xfrm>
            <a:off x="2754313" y="1217613"/>
            <a:ext cx="4397375" cy="50292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0" y="177800"/>
            <a:ext cx="9906000" cy="571500"/>
          </a:xfrm>
        </p:spPr>
        <p:txBody>
          <a:bodyPr vert="horz" wrap="square" lIns="92075" tIns="46038" rIns="92075" bIns="46038" anchor="ctr"/>
          <a:lstStyle/>
          <a:p>
            <a:r>
              <a:rPr lang="en-US" altLang="x-none" dirty="0">
                <a:latin typeface="Verdana" panose="020B0604030504040204" pitchFamily="34" charset="0"/>
              </a:rPr>
              <a:t>Four-bit magnitude comparator</a:t>
            </a:r>
            <a:endParaRPr lang="en-US" altLang="x-none" dirty="0">
              <a:latin typeface="Verdana" panose="020B0604030504040204" pitchFamily="34" charset="0"/>
            </a:endParaRPr>
          </a:p>
        </p:txBody>
      </p:sp>
      <p:pic>
        <p:nvPicPr>
          <p:cNvPr id="40963" name="AACFLPA0.jpg" descr="AACFLPA0.jpg"/>
          <p:cNvPicPr>
            <a:picLocks noChangeAspect="1"/>
          </p:cNvPicPr>
          <p:nvPr/>
        </p:nvPicPr>
        <p:blipFill>
          <a:blip r:embed="rId1"/>
          <a:stretch>
            <a:fillRect/>
          </a:stretch>
        </p:blipFill>
        <p:spPr>
          <a:xfrm>
            <a:off x="4605338" y="1066800"/>
            <a:ext cx="4994275" cy="5029200"/>
          </a:xfrm>
          <a:prstGeom prst="rect">
            <a:avLst/>
          </a:prstGeom>
          <a:noFill/>
          <a:ln w="9525">
            <a:noFill/>
          </a:ln>
        </p:spPr>
      </p:pic>
      <p:sp>
        <p:nvSpPr>
          <p:cNvPr id="40964" name="Rectangle 1"/>
          <p:cNvSpPr/>
          <p:nvPr/>
        </p:nvSpPr>
        <p:spPr>
          <a:xfrm>
            <a:off x="193675" y="1206500"/>
            <a:ext cx="3857625" cy="4154488"/>
          </a:xfrm>
          <a:prstGeom prst="rect">
            <a:avLst/>
          </a:prstGeom>
          <a:noFill/>
          <a:ln w="9525">
            <a:noFill/>
          </a:ln>
        </p:spPr>
        <p:txBody>
          <a:bodyPr>
            <a:spAutoFit/>
          </a:bodyPr>
          <a:lstStyle/>
          <a:p>
            <a:r>
              <a:rPr lang="en-US" altLang="zh-CN" dirty="0">
                <a:latin typeface="Times New Roman" panose="02020603050405020304" pitchFamily="18" charset="0"/>
              </a:rPr>
              <a:t>Take 2  n-bit numbers and produce 1 if they are equal and 0 otherwise</a:t>
            </a:r>
            <a:endParaRPr lang="en-US" altLang="zh-CN" dirty="0">
              <a:latin typeface="Times New Roman" panose="02020603050405020304" pitchFamily="18" charset="0"/>
            </a:endParaRPr>
          </a:p>
          <a:p>
            <a:r>
              <a:rPr lang="en-US" altLang="zh-CN" dirty="0">
                <a:latin typeface="Times New Roman" panose="02020603050405020304" pitchFamily="18" charset="0"/>
              </a:rPr>
              <a:t>Q: Derive the truth table for a 4-bit comparator, simplify the Boolean function and draw the logic diagram. Is the diagram similar to the one below? Try to use Boolean algebra to make your circuit similar to that below.</a:t>
            </a:r>
            <a:endParaRPr lang="en-US" altLang="zh-CN" dirty="0">
              <a:latin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Three-to-eight-line decoder</a:t>
            </a:r>
            <a:endParaRPr lang="en-US" altLang="x-none" dirty="0">
              <a:latin typeface="Verdana" panose="020B0604030504040204" pitchFamily="34" charset="0"/>
            </a:endParaRPr>
          </a:p>
        </p:txBody>
      </p:sp>
      <p:pic>
        <p:nvPicPr>
          <p:cNvPr id="41987" name="AACFLPB0.jpg" descr="AACFLPB0.jpg"/>
          <p:cNvPicPr>
            <a:picLocks noChangeAspect="1"/>
          </p:cNvPicPr>
          <p:nvPr/>
        </p:nvPicPr>
        <p:blipFill>
          <a:blip r:embed="rId1"/>
          <a:stretch>
            <a:fillRect/>
          </a:stretch>
        </p:blipFill>
        <p:spPr>
          <a:xfrm>
            <a:off x="4181475" y="750888"/>
            <a:ext cx="5438775" cy="5435600"/>
          </a:xfrm>
          <a:prstGeom prst="rect">
            <a:avLst/>
          </a:prstGeom>
          <a:noFill/>
          <a:ln w="9525">
            <a:noFill/>
          </a:ln>
        </p:spPr>
      </p:pic>
      <p:sp>
        <p:nvSpPr>
          <p:cNvPr id="41988" name="Rectangle 1"/>
          <p:cNvSpPr/>
          <p:nvPr/>
        </p:nvSpPr>
        <p:spPr>
          <a:xfrm>
            <a:off x="441325" y="2217738"/>
            <a:ext cx="3470275" cy="1568450"/>
          </a:xfrm>
          <a:prstGeom prst="rect">
            <a:avLst/>
          </a:prstGeom>
          <a:noFill/>
          <a:ln w="9525">
            <a:noFill/>
          </a:ln>
        </p:spPr>
        <p:txBody>
          <a:bodyPr>
            <a:spAutoFit/>
          </a:bodyPr>
          <a:lstStyle/>
          <a:p>
            <a:r>
              <a:rPr lang="en-US" altLang="zh-CN" dirty="0">
                <a:latin typeface="Times New Roman" panose="02020603050405020304" pitchFamily="18" charset="0"/>
              </a:rPr>
              <a:t>Takes an n-bit number as input and uses it to select exactly one of the </a:t>
            </a:r>
            <a:r>
              <a:rPr lang="en-US" altLang="zh-CN" sz="2000" dirty="0">
                <a:latin typeface="Times New Roman" panose="02020603050405020304" pitchFamily="18" charset="0"/>
              </a:rPr>
              <a:t>2</a:t>
            </a:r>
            <a:r>
              <a:rPr lang="en-US" altLang="zh-CN" sz="2000" baseline="30000" dirty="0">
                <a:latin typeface="Times New Roman" panose="02020603050405020304" pitchFamily="18" charset="0"/>
              </a:rPr>
              <a:t>n </a:t>
            </a:r>
            <a:r>
              <a:rPr lang="en-US" altLang="zh-CN" dirty="0">
                <a:latin typeface="Times New Roman" panose="02020603050405020304" pitchFamily="18" charset="0"/>
              </a:rPr>
              <a:t>outputs </a:t>
            </a:r>
            <a:endParaRPr lang="en-US" altLang="zh-CN" dirty="0">
              <a:latin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0" y="608013"/>
            <a:ext cx="9906000" cy="571500"/>
          </a:xfrm>
        </p:spPr>
        <p:txBody>
          <a:bodyPr vert="horz" wrap="square" lIns="92075" tIns="46038" rIns="92075" bIns="46038" anchor="ctr"/>
          <a:lstStyle/>
          <a:p>
            <a:r>
              <a:rPr lang="en-US" altLang="x-none" dirty="0">
                <a:latin typeface="Verdana" panose="020B0604030504040204" pitchFamily="34" charset="0"/>
              </a:rPr>
              <a:t>Truth Table of a Three-to-Eight-Line Decoder</a:t>
            </a:r>
            <a:endParaRPr lang="en-US" altLang="x-none" dirty="0">
              <a:latin typeface="Verdana" panose="020B0604030504040204" pitchFamily="34" charset="0"/>
            </a:endParaRPr>
          </a:p>
        </p:txBody>
      </p:sp>
      <p:pic>
        <p:nvPicPr>
          <p:cNvPr id="43011" name="4.6.jpg" descr="4.6.jpg"/>
          <p:cNvPicPr>
            <a:picLocks noChangeAspect="1"/>
          </p:cNvPicPr>
          <p:nvPr/>
        </p:nvPicPr>
        <p:blipFill>
          <a:blip r:embed="rId1"/>
          <a:stretch>
            <a:fillRect/>
          </a:stretch>
        </p:blipFill>
        <p:spPr>
          <a:xfrm>
            <a:off x="495300" y="1693863"/>
            <a:ext cx="8915400" cy="377507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0" y="534988"/>
            <a:ext cx="9906000" cy="571500"/>
          </a:xfrm>
        </p:spPr>
        <p:txBody>
          <a:bodyPr vert="horz" wrap="square" lIns="92075" tIns="46038" rIns="92075" bIns="46038" anchor="ctr"/>
          <a:lstStyle/>
          <a:p>
            <a:r>
              <a:rPr lang="en-US" altLang="x-none" dirty="0">
                <a:latin typeface="Verdana" panose="020B0604030504040204" pitchFamily="34" charset="0"/>
              </a:rPr>
              <a:t>Block diagram of combinational circuit</a:t>
            </a:r>
            <a:endParaRPr lang="en-US" altLang="zh-CN" dirty="0"/>
          </a:p>
        </p:txBody>
      </p:sp>
      <p:pic>
        <p:nvPicPr>
          <p:cNvPr id="16387" name="AACFLOK0.jpg" descr="AACFLOK0.jpg"/>
          <p:cNvPicPr>
            <a:picLocks noGrp="1" noChangeAspect="1"/>
          </p:cNvPicPr>
          <p:nvPr>
            <p:ph idx="1"/>
          </p:nvPr>
        </p:nvPicPr>
        <p:blipFill>
          <a:blip r:embed="rId1"/>
          <a:srcRect/>
          <a:stretch>
            <a:fillRect/>
          </a:stretch>
        </p:blipFill>
        <p:spPr>
          <a:xfrm>
            <a:off x="457200" y="1992313"/>
            <a:ext cx="8774113" cy="2430462"/>
          </a:xfrm>
        </p:spPr>
      </p:pic>
      <p:sp>
        <p:nvSpPr>
          <p:cNvPr id="16388" name="Rectangle 5"/>
          <p:cNvSpPr/>
          <p:nvPr/>
        </p:nvSpPr>
        <p:spPr>
          <a:xfrm>
            <a:off x="762000" y="4794250"/>
            <a:ext cx="8328025" cy="1200150"/>
          </a:xfrm>
          <a:prstGeom prst="rect">
            <a:avLst/>
          </a:prstGeom>
          <a:noFill/>
          <a:ln w="9525">
            <a:noFill/>
          </a:ln>
        </p:spPr>
        <p:txBody>
          <a:bodyPr>
            <a:spAutoFit/>
          </a:bodyPr>
          <a:lstStyle/>
          <a:p>
            <a:r>
              <a:rPr lang="en-US" altLang="zh-CN" dirty="0">
                <a:latin typeface="Times New Roman" panose="02020603050405020304" pitchFamily="18" charset="0"/>
              </a:rPr>
              <a:t>The diagram of a combinational circuit has logic gates with no feedback paths or memory elements</a:t>
            </a:r>
            <a:endParaRPr lang="en-US" altLang="zh-CN" dirty="0">
              <a:latin typeface="Times New Roman" panose="02020603050405020304" pitchFamily="18" charset="0"/>
            </a:endParaRPr>
          </a:p>
          <a:p>
            <a:endParaRPr lang="en-US" altLang="zh-CN" dirty="0">
              <a:latin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0" y="457200"/>
            <a:ext cx="9906000" cy="571500"/>
          </a:xfrm>
        </p:spPr>
        <p:txBody>
          <a:bodyPr vert="horz" wrap="square" lIns="92075" tIns="46038" rIns="92075" bIns="46038" anchor="ctr"/>
          <a:lstStyle/>
          <a:p>
            <a:r>
              <a:rPr lang="en-US" altLang="x-none" dirty="0">
                <a:latin typeface="Verdana" panose="020B0604030504040204" pitchFamily="34" charset="0"/>
              </a:rPr>
              <a:t>Two-to-four-line decoder with enable input</a:t>
            </a:r>
            <a:endParaRPr lang="en-US" altLang="x-none" dirty="0">
              <a:latin typeface="Verdana" panose="020B0604030504040204" pitchFamily="34" charset="0"/>
            </a:endParaRPr>
          </a:p>
        </p:txBody>
      </p:sp>
      <p:pic>
        <p:nvPicPr>
          <p:cNvPr id="44035" name="AACFLPC0.jpg" descr="AACFLPC0.jpg"/>
          <p:cNvPicPr>
            <a:picLocks noChangeAspect="1"/>
          </p:cNvPicPr>
          <p:nvPr/>
        </p:nvPicPr>
        <p:blipFill>
          <a:blip r:embed="rId1"/>
          <a:stretch>
            <a:fillRect/>
          </a:stretch>
        </p:blipFill>
        <p:spPr>
          <a:xfrm>
            <a:off x="495300" y="1747838"/>
            <a:ext cx="8915400" cy="366712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504825"/>
            <a:ext cx="9906000" cy="571500"/>
          </a:xfrm>
        </p:spPr>
        <p:txBody>
          <a:bodyPr vert="horz" wrap="square" lIns="92075" tIns="46038" rIns="92075" bIns="46038" anchor="ctr"/>
          <a:lstStyle/>
          <a:p>
            <a:r>
              <a:rPr lang="en-US" altLang="x-none" dirty="0">
                <a:latin typeface="Verdana" panose="020B0604030504040204" pitchFamily="34" charset="0"/>
              </a:rPr>
              <a:t>4 × 16 decoder constructed with two 3 × 8 decoders</a:t>
            </a:r>
            <a:endParaRPr lang="en-US" altLang="x-none" dirty="0">
              <a:latin typeface="Verdana" panose="020B0604030504040204" pitchFamily="34" charset="0"/>
            </a:endParaRPr>
          </a:p>
        </p:txBody>
      </p:sp>
      <p:pic>
        <p:nvPicPr>
          <p:cNvPr id="45059" name="AACFLPD0.jpg" descr="AACFLPD0.jpg"/>
          <p:cNvPicPr>
            <a:picLocks noChangeAspect="1"/>
          </p:cNvPicPr>
          <p:nvPr/>
        </p:nvPicPr>
        <p:blipFill>
          <a:blip r:embed="rId1"/>
          <a:stretch>
            <a:fillRect/>
          </a:stretch>
        </p:blipFill>
        <p:spPr>
          <a:xfrm>
            <a:off x="1828800" y="1616075"/>
            <a:ext cx="6921500" cy="4583113"/>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0" y="457200"/>
            <a:ext cx="9906000" cy="571500"/>
          </a:xfrm>
        </p:spPr>
        <p:txBody>
          <a:bodyPr vert="horz" wrap="square" lIns="92075" tIns="46038" rIns="92075" bIns="46038" anchor="ctr"/>
          <a:lstStyle/>
          <a:p>
            <a:r>
              <a:rPr lang="en-US" altLang="x-none" dirty="0">
                <a:latin typeface="Verdana" panose="020B0604030504040204" pitchFamily="34" charset="0"/>
              </a:rPr>
              <a:t>Implementation of a full adder with a decoder</a:t>
            </a:r>
            <a:endParaRPr lang="en-US" altLang="x-none" dirty="0">
              <a:latin typeface="Verdana" panose="020B0604030504040204" pitchFamily="34" charset="0"/>
            </a:endParaRPr>
          </a:p>
        </p:txBody>
      </p:sp>
      <p:pic>
        <p:nvPicPr>
          <p:cNvPr id="46083" name="AACFLPE0.jpg" descr="AACFLPE0.jpg"/>
          <p:cNvPicPr>
            <a:picLocks noChangeAspect="1"/>
          </p:cNvPicPr>
          <p:nvPr/>
        </p:nvPicPr>
        <p:blipFill>
          <a:blip r:embed="rId1"/>
          <a:stretch>
            <a:fillRect/>
          </a:stretch>
        </p:blipFill>
        <p:spPr>
          <a:xfrm>
            <a:off x="1235075" y="1519238"/>
            <a:ext cx="8175625" cy="4535487"/>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0" y="534988"/>
            <a:ext cx="9906000" cy="571500"/>
          </a:xfrm>
        </p:spPr>
        <p:txBody>
          <a:bodyPr vert="horz" wrap="square" lIns="92075" tIns="46038" rIns="92075" bIns="46038" anchor="ctr"/>
          <a:lstStyle/>
          <a:p>
            <a:r>
              <a:rPr lang="en-US" altLang="x-none" dirty="0">
                <a:latin typeface="Verdana" panose="020B0604030504040204" pitchFamily="34" charset="0"/>
              </a:rPr>
              <a:t>Truth Table of an Octal-to-Binary Encoder</a:t>
            </a:r>
            <a:endParaRPr lang="en-US" altLang="x-none" dirty="0">
              <a:latin typeface="Verdana" panose="020B0604030504040204" pitchFamily="34" charset="0"/>
            </a:endParaRPr>
          </a:p>
        </p:txBody>
      </p:sp>
      <p:pic>
        <p:nvPicPr>
          <p:cNvPr id="47107" name="4.7.jpg" descr="4.7.jpg"/>
          <p:cNvPicPr>
            <a:picLocks noChangeAspect="1"/>
          </p:cNvPicPr>
          <p:nvPr/>
        </p:nvPicPr>
        <p:blipFill>
          <a:blip r:embed="rId1"/>
          <a:stretch>
            <a:fillRect/>
          </a:stretch>
        </p:blipFill>
        <p:spPr>
          <a:xfrm>
            <a:off x="495300" y="1524000"/>
            <a:ext cx="8915400" cy="41148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Truth Table of a Priority Encoder</a:t>
            </a:r>
            <a:endParaRPr lang="en-US" altLang="x-none" dirty="0">
              <a:latin typeface="Verdana" panose="020B0604030504040204" pitchFamily="34" charset="0"/>
            </a:endParaRPr>
          </a:p>
        </p:txBody>
      </p:sp>
      <p:pic>
        <p:nvPicPr>
          <p:cNvPr id="48131" name="4.8.jpg" descr="4.8.jpg"/>
          <p:cNvPicPr>
            <a:picLocks noChangeAspect="1"/>
          </p:cNvPicPr>
          <p:nvPr/>
        </p:nvPicPr>
        <p:blipFill>
          <a:blip r:embed="rId1"/>
          <a:stretch>
            <a:fillRect/>
          </a:stretch>
        </p:blipFill>
        <p:spPr>
          <a:xfrm>
            <a:off x="506413" y="1066800"/>
            <a:ext cx="8894762" cy="502920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Maps for a priority encoder</a:t>
            </a:r>
            <a:endParaRPr lang="en-US" altLang="x-none" dirty="0">
              <a:latin typeface="Verdana" panose="020B0604030504040204" pitchFamily="34" charset="0"/>
            </a:endParaRPr>
          </a:p>
        </p:txBody>
      </p:sp>
      <p:pic>
        <p:nvPicPr>
          <p:cNvPr id="49155" name="AAHFUXS0.jpg" descr="AAHFUXS0.jpg"/>
          <p:cNvPicPr>
            <a:picLocks noChangeAspect="1"/>
          </p:cNvPicPr>
          <p:nvPr/>
        </p:nvPicPr>
        <p:blipFill>
          <a:blip r:embed="rId1"/>
          <a:stretch>
            <a:fillRect/>
          </a:stretch>
        </p:blipFill>
        <p:spPr>
          <a:xfrm>
            <a:off x="486422" y="1584325"/>
            <a:ext cx="8915400" cy="399415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Four-input priority encoder</a:t>
            </a:r>
            <a:endParaRPr lang="en-US" altLang="x-none" dirty="0">
              <a:latin typeface="Verdana" panose="020B0604030504040204" pitchFamily="34" charset="0"/>
            </a:endParaRPr>
          </a:p>
        </p:txBody>
      </p:sp>
      <p:pic>
        <p:nvPicPr>
          <p:cNvPr id="50179" name="AACFLPG0.jpg" descr="AACFLPG0.jpg"/>
          <p:cNvPicPr>
            <a:picLocks noChangeAspect="1"/>
          </p:cNvPicPr>
          <p:nvPr/>
        </p:nvPicPr>
        <p:blipFill>
          <a:blip r:embed="rId1"/>
          <a:stretch>
            <a:fillRect/>
          </a:stretch>
        </p:blipFill>
        <p:spPr>
          <a:xfrm>
            <a:off x="495300" y="1600200"/>
            <a:ext cx="8915400" cy="402590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Two-to-one-line multiplexer</a:t>
            </a:r>
            <a:endParaRPr lang="en-US" altLang="x-none" dirty="0">
              <a:latin typeface="Verdana" panose="020B0604030504040204" pitchFamily="34" charset="0"/>
            </a:endParaRPr>
          </a:p>
        </p:txBody>
      </p:sp>
      <p:pic>
        <p:nvPicPr>
          <p:cNvPr id="51203" name="AACFLPH0.jpg" descr="AACFLPH0.jpg"/>
          <p:cNvPicPr>
            <a:picLocks noChangeAspect="1"/>
          </p:cNvPicPr>
          <p:nvPr/>
        </p:nvPicPr>
        <p:blipFill>
          <a:blip r:embed="rId1"/>
          <a:stretch>
            <a:fillRect/>
          </a:stretch>
        </p:blipFill>
        <p:spPr>
          <a:xfrm>
            <a:off x="555625" y="3097213"/>
            <a:ext cx="8915400" cy="2927350"/>
          </a:xfrm>
          <a:prstGeom prst="rect">
            <a:avLst/>
          </a:prstGeom>
          <a:noFill/>
          <a:ln w="9525">
            <a:noFill/>
          </a:ln>
        </p:spPr>
      </p:pic>
      <p:sp>
        <p:nvSpPr>
          <p:cNvPr id="51204" name="Rectangle 1"/>
          <p:cNvSpPr/>
          <p:nvPr/>
        </p:nvSpPr>
        <p:spPr>
          <a:xfrm>
            <a:off x="103188" y="796925"/>
            <a:ext cx="9591675" cy="1816100"/>
          </a:xfrm>
          <a:prstGeom prst="rect">
            <a:avLst/>
          </a:prstGeom>
          <a:noFill/>
          <a:ln w="9525">
            <a:noFill/>
          </a:ln>
        </p:spPr>
        <p:txBody>
          <a:bodyPr>
            <a:spAutoFit/>
          </a:bodyPr>
          <a:lstStyle/>
          <a:p>
            <a:r>
              <a:rPr lang="en-US" altLang="zh-CN" dirty="0">
                <a:latin typeface="Times New Roman" panose="02020603050405020304" pitchFamily="18" charset="0"/>
              </a:rPr>
              <a:t>2</a:t>
            </a:r>
            <a:r>
              <a:rPr lang="en-US" altLang="zh-CN" baseline="30000" dirty="0">
                <a:latin typeface="Times New Roman" panose="02020603050405020304" pitchFamily="18" charset="0"/>
              </a:rPr>
              <a:t>n </a:t>
            </a:r>
            <a:r>
              <a:rPr lang="en-US" altLang="zh-CN" dirty="0">
                <a:latin typeface="Times New Roman" panose="02020603050405020304" pitchFamily="18" charset="0"/>
              </a:rPr>
              <a:t>inputs, 1 output, n control inputs</a:t>
            </a:r>
            <a:endParaRPr lang="en-US" altLang="zh-CN" dirty="0">
              <a:latin typeface="Times New Roman" panose="02020603050405020304" pitchFamily="18" charset="0"/>
            </a:endParaRPr>
          </a:p>
          <a:p>
            <a:r>
              <a:rPr lang="en-US" altLang="zh-CN" dirty="0">
                <a:latin typeface="Times New Roman" panose="02020603050405020304" pitchFamily="18" charset="0"/>
              </a:rPr>
              <a:t>Q: Derive the truth table for the multiplexer in the figure below</a:t>
            </a:r>
            <a:endParaRPr lang="en-US" altLang="zh-CN" dirty="0">
              <a:latin typeface="Times New Roman" panose="02020603050405020304" pitchFamily="18" charset="0"/>
            </a:endParaRPr>
          </a:p>
          <a:p>
            <a:r>
              <a:rPr lang="en-US" altLang="zh-CN" dirty="0">
                <a:latin typeface="Times New Roman" panose="02020603050405020304" pitchFamily="18" charset="0"/>
              </a:rPr>
              <a:t>Q: Can you think of a way to use the multiplexer in order to implement </a:t>
            </a:r>
            <a:endParaRPr lang="en-US" altLang="zh-CN" dirty="0">
              <a:latin typeface="Times New Roman" panose="02020603050405020304" pitchFamily="18" charset="0"/>
            </a:endParaRPr>
          </a:p>
          <a:p>
            <a:pPr lvl="1"/>
            <a:r>
              <a:rPr lang="en-US" altLang="zh-CN" sz="2000" dirty="0">
                <a:latin typeface="Times New Roman" panose="02020603050405020304" pitchFamily="18" charset="0"/>
              </a:rPr>
              <a:t>a parallel-to-serial converter</a:t>
            </a:r>
            <a:endParaRPr lang="en-US" altLang="zh-CN" sz="2000" dirty="0">
              <a:latin typeface="Times New Roman" panose="02020603050405020304" pitchFamily="18" charset="0"/>
            </a:endParaRPr>
          </a:p>
          <a:p>
            <a:pPr lvl="1"/>
            <a:r>
              <a:rPr lang="en-US" altLang="zh-CN" sz="2000" dirty="0">
                <a:latin typeface="Times New Roman" panose="02020603050405020304" pitchFamily="18" charset="0"/>
              </a:rPr>
              <a:t>the majority function?</a:t>
            </a:r>
            <a:endParaRPr lang="en-US" altLang="zh-CN" sz="2000" dirty="0">
              <a:latin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vert="horz" wrap="square" lIns="92075" tIns="46038" rIns="92075" bIns="46038" anchor="ctr"/>
          <a:lstStyle/>
          <a:p>
            <a:r>
              <a:rPr lang="en-US" altLang="x-none" dirty="0">
                <a:latin typeface="Verdana" panose="020B0604030504040204" pitchFamily="34" charset="0"/>
              </a:rPr>
              <a:t>Four-to-one-line multiplexer</a:t>
            </a:r>
            <a:endParaRPr lang="en-US" altLang="x-none" dirty="0">
              <a:latin typeface="Verdana" panose="020B0604030504040204" pitchFamily="34" charset="0"/>
            </a:endParaRPr>
          </a:p>
        </p:txBody>
      </p:sp>
      <p:pic>
        <p:nvPicPr>
          <p:cNvPr id="52227" name="AACFLPI0.jpg" descr="AACFLPI0.jpg"/>
          <p:cNvPicPr>
            <a:picLocks noChangeAspect="1"/>
          </p:cNvPicPr>
          <p:nvPr/>
        </p:nvPicPr>
        <p:blipFill>
          <a:blip r:embed="rId1"/>
          <a:stretch>
            <a:fillRect/>
          </a:stretch>
        </p:blipFill>
        <p:spPr>
          <a:xfrm>
            <a:off x="1539875" y="1212850"/>
            <a:ext cx="6826250" cy="502920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vert="horz" wrap="square" lIns="92075" tIns="46038" rIns="92075" bIns="46038" anchor="ctr"/>
          <a:lstStyle/>
          <a:p>
            <a:r>
              <a:rPr lang="en-US" altLang="x-none" sz="3600" dirty="0">
                <a:latin typeface="Verdana" panose="020B0604030504040204" pitchFamily="34" charset="0"/>
              </a:rPr>
              <a:t>Quadruple two-to-one-line multiplexer</a:t>
            </a:r>
            <a:endParaRPr lang="en-US" altLang="x-none" sz="3600" dirty="0">
              <a:latin typeface="Verdana" panose="020B0604030504040204" pitchFamily="34" charset="0"/>
            </a:endParaRPr>
          </a:p>
        </p:txBody>
      </p:sp>
      <p:pic>
        <p:nvPicPr>
          <p:cNvPr id="53251" name="AACFLPJ0.jpg" descr="AACFLPJ0.jpg"/>
          <p:cNvPicPr>
            <a:picLocks noChangeAspect="1"/>
          </p:cNvPicPr>
          <p:nvPr/>
        </p:nvPicPr>
        <p:blipFill>
          <a:blip r:embed="rId1"/>
          <a:stretch>
            <a:fillRect/>
          </a:stretch>
        </p:blipFill>
        <p:spPr>
          <a:xfrm>
            <a:off x="2668588" y="1200150"/>
            <a:ext cx="4568825" cy="502920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vert="horz" wrap="square" lIns="92075" tIns="46038" rIns="92075" bIns="46038" anchor="ctr"/>
          <a:lstStyle/>
          <a:p>
            <a:r>
              <a:rPr lang="en-US" altLang="zh-CN" dirty="0"/>
              <a:t>Obtaining output Boolean functions</a:t>
            </a:r>
            <a:endParaRPr lang="en-US" altLang="zh-CN" dirty="0"/>
          </a:p>
        </p:txBody>
      </p:sp>
      <p:sp>
        <p:nvSpPr>
          <p:cNvPr id="17411" name="Content Placeholder 2"/>
          <p:cNvSpPr>
            <a:spLocks noGrp="1"/>
          </p:cNvSpPr>
          <p:nvPr>
            <p:ph idx="1"/>
          </p:nvPr>
        </p:nvSpPr>
        <p:spPr/>
        <p:txBody>
          <a:bodyPr vert="horz" wrap="square" lIns="92075" tIns="46038" rIns="92075" bIns="46038" anchor="t"/>
          <a:lstStyle/>
          <a:p>
            <a:r>
              <a:rPr lang="en-US" altLang="zh-CN" sz="2800" dirty="0"/>
              <a:t>To obtain the output Boolean functions from a logic diagram, we proceed as follows: </a:t>
            </a:r>
            <a:endParaRPr lang="en-US" altLang="zh-CN" sz="2800" dirty="0"/>
          </a:p>
          <a:p>
            <a:pPr marL="914400" lvl="1" indent="-514350">
              <a:buFont typeface="Times New Roman" panose="02020603050405020304" pitchFamily="18" charset="0"/>
              <a:buAutoNum type="arabicPeriod"/>
            </a:pPr>
            <a:r>
              <a:rPr lang="en-US" altLang="zh-CN" sz="2400" dirty="0"/>
              <a:t>Label all gate outputs that are a function of input variables with arbitrary symbols— but with meaningful names. Determine the Boolean functions for each gate output. </a:t>
            </a:r>
            <a:endParaRPr lang="en-US" altLang="zh-CN" sz="2400" dirty="0"/>
          </a:p>
          <a:p>
            <a:pPr marL="914400" lvl="1" indent="-514350">
              <a:buFont typeface="Times New Roman" panose="02020603050405020304" pitchFamily="18" charset="0"/>
              <a:buAutoNum type="arabicPeriod"/>
            </a:pPr>
            <a:r>
              <a:rPr lang="en-US" altLang="zh-CN" sz="2400" dirty="0"/>
              <a:t>Label the gates that are a function of input variables and previously labeled gates with other arbitrary symbols. Find the Boolean functions for these gates. </a:t>
            </a:r>
            <a:endParaRPr lang="en-US" altLang="zh-CN" sz="2400" dirty="0"/>
          </a:p>
          <a:p>
            <a:pPr marL="914400" lvl="1" indent="-514350">
              <a:buFont typeface="Times New Roman" panose="02020603050405020304" pitchFamily="18" charset="0"/>
              <a:buAutoNum type="arabicPeriod"/>
            </a:pPr>
            <a:r>
              <a:rPr lang="en-US" altLang="zh-CN" sz="2400" dirty="0"/>
              <a:t>Repeat the process outlined in step 2 until the outputs of the circuit are obtained.</a:t>
            </a:r>
            <a:endParaRPr lang="en-US" altLang="zh-CN" sz="2400" dirty="0"/>
          </a:p>
          <a:p>
            <a:pPr marL="914400" lvl="1" indent="-514350">
              <a:buFont typeface="Times New Roman" panose="02020603050405020304" pitchFamily="18" charset="0"/>
              <a:buAutoNum type="arabicPeriod"/>
            </a:pPr>
            <a:r>
              <a:rPr lang="en-US" altLang="zh-CN" sz="2400" dirty="0"/>
              <a:t>By repeated substitution of previously defined functions, obtain the output Boolean functions in terms of input variables.</a:t>
            </a:r>
            <a:endParaRPr lang="en-US" altLang="zh-CN"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0" y="323850"/>
            <a:ext cx="9906000" cy="571500"/>
          </a:xfrm>
        </p:spPr>
        <p:txBody>
          <a:bodyPr vert="horz" wrap="square" lIns="92075" tIns="46038" rIns="92075" bIns="46038" anchor="ctr"/>
          <a:lstStyle/>
          <a:p>
            <a:r>
              <a:rPr lang="en-US" altLang="x-none" sz="4000" dirty="0">
                <a:latin typeface="Verdana" panose="020B0604030504040204" pitchFamily="34" charset="0"/>
              </a:rPr>
              <a:t>Implementing a Boolean function with a multiplexer</a:t>
            </a:r>
            <a:endParaRPr lang="en-US" altLang="x-none" sz="4000" dirty="0">
              <a:latin typeface="Verdana" panose="020B0604030504040204" pitchFamily="34" charset="0"/>
            </a:endParaRPr>
          </a:p>
        </p:txBody>
      </p:sp>
      <p:pic>
        <p:nvPicPr>
          <p:cNvPr id="54275" name="AACFLPK0.jpg" descr="AACFLPK0.jpg"/>
          <p:cNvPicPr>
            <a:picLocks noChangeAspect="1"/>
          </p:cNvPicPr>
          <p:nvPr/>
        </p:nvPicPr>
        <p:blipFill>
          <a:blip r:embed="rId1"/>
          <a:stretch>
            <a:fillRect/>
          </a:stretch>
        </p:blipFill>
        <p:spPr>
          <a:xfrm>
            <a:off x="938213" y="1393825"/>
            <a:ext cx="8386762" cy="4822825"/>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0" y="377825"/>
            <a:ext cx="9906000" cy="571500"/>
          </a:xfrm>
        </p:spPr>
        <p:txBody>
          <a:bodyPr vert="horz" wrap="square" lIns="92075" tIns="46038" rIns="92075" bIns="46038" anchor="ctr"/>
          <a:lstStyle/>
          <a:p>
            <a:r>
              <a:rPr lang="en-US" altLang="x-none" dirty="0">
                <a:latin typeface="Verdana" panose="020B0604030504040204" pitchFamily="34" charset="0"/>
              </a:rPr>
              <a:t>Implementing a four-input function with a multiplexer</a:t>
            </a:r>
            <a:endParaRPr lang="en-US" altLang="x-none" dirty="0">
              <a:latin typeface="Verdana" panose="020B0604030504040204" pitchFamily="34" charset="0"/>
            </a:endParaRPr>
          </a:p>
        </p:txBody>
      </p:sp>
      <p:pic>
        <p:nvPicPr>
          <p:cNvPr id="55299" name="AACFLPL0.jpg" descr="AACFLPL0.jpg"/>
          <p:cNvPicPr>
            <a:picLocks noChangeAspect="1"/>
          </p:cNvPicPr>
          <p:nvPr/>
        </p:nvPicPr>
        <p:blipFill>
          <a:blip r:embed="rId1"/>
          <a:stretch>
            <a:fillRect/>
          </a:stretch>
        </p:blipFill>
        <p:spPr>
          <a:xfrm>
            <a:off x="1127125" y="1419225"/>
            <a:ext cx="7089775" cy="462597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9213" y="631825"/>
            <a:ext cx="9906000" cy="571500"/>
          </a:xfrm>
        </p:spPr>
        <p:txBody>
          <a:bodyPr vert="horz" wrap="square" lIns="92075" tIns="46038" rIns="92075" bIns="46038" anchor="ctr"/>
          <a:lstStyle/>
          <a:p>
            <a:r>
              <a:rPr lang="en-US" altLang="x-none" dirty="0">
                <a:latin typeface="Verdana" panose="020B0604030504040204" pitchFamily="34" charset="0"/>
              </a:rPr>
              <a:t>Graphic symbol for a three-state buffer</a:t>
            </a:r>
            <a:endParaRPr lang="en-US" altLang="x-none" dirty="0">
              <a:latin typeface="Verdana" panose="020B0604030504040204" pitchFamily="34" charset="0"/>
            </a:endParaRPr>
          </a:p>
        </p:txBody>
      </p:sp>
      <p:pic>
        <p:nvPicPr>
          <p:cNvPr id="56323" name="AACFLPM0.jpg" descr="AACFLPM0.jpg"/>
          <p:cNvPicPr>
            <a:picLocks noChangeAspect="1"/>
          </p:cNvPicPr>
          <p:nvPr/>
        </p:nvPicPr>
        <p:blipFill>
          <a:blip r:embed="rId1"/>
          <a:stretch>
            <a:fillRect/>
          </a:stretch>
        </p:blipFill>
        <p:spPr>
          <a:xfrm>
            <a:off x="331248" y="2746960"/>
            <a:ext cx="9243504" cy="2171268"/>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0" y="481013"/>
            <a:ext cx="9906000" cy="571500"/>
          </a:xfrm>
        </p:spPr>
        <p:txBody>
          <a:bodyPr vert="horz" wrap="square" lIns="92075" tIns="46038" rIns="92075" bIns="46038" anchor="ctr"/>
          <a:lstStyle/>
          <a:p>
            <a:r>
              <a:rPr lang="en-US" altLang="x-none" dirty="0">
                <a:latin typeface="Verdana" panose="020B0604030504040204" pitchFamily="34" charset="0"/>
              </a:rPr>
              <a:t>Multiplexers with three-state gates</a:t>
            </a:r>
            <a:endParaRPr lang="en-US" altLang="x-none" dirty="0">
              <a:latin typeface="Verdana" panose="020B0604030504040204" pitchFamily="34" charset="0"/>
            </a:endParaRPr>
          </a:p>
        </p:txBody>
      </p:sp>
      <p:pic>
        <p:nvPicPr>
          <p:cNvPr id="57347" name="AACFLPN0.jpg" descr="AACFLPN0.jpg"/>
          <p:cNvPicPr>
            <a:picLocks noChangeAspect="1"/>
          </p:cNvPicPr>
          <p:nvPr/>
        </p:nvPicPr>
        <p:blipFill>
          <a:blip r:embed="rId1"/>
          <a:stretch>
            <a:fillRect/>
          </a:stretch>
        </p:blipFill>
        <p:spPr>
          <a:xfrm>
            <a:off x="495300" y="1568450"/>
            <a:ext cx="8915400" cy="469265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rotWithShape="1">
          <a:blip r:embed="rId1"/>
          <a:srcRect l="57399" t="20463" r="3412" b="10516"/>
          <a:stretch>
            <a:fillRect/>
          </a:stretch>
        </p:blipFill>
        <p:spPr>
          <a:xfrm>
            <a:off x="1794933" y="57150"/>
            <a:ext cx="6663267" cy="6095402"/>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vert="horz" wrap="square" lIns="92075" tIns="46038" rIns="92075" bIns="46038" anchor="ctr"/>
          <a:lstStyle/>
          <a:p>
            <a:r>
              <a:rPr lang="en-US" altLang="zh-CN" dirty="0"/>
              <a:t>Example</a:t>
            </a:r>
            <a:endParaRPr lang="en-US" altLang="zh-CN" dirty="0"/>
          </a:p>
        </p:txBody>
      </p:sp>
      <p:pic>
        <p:nvPicPr>
          <p:cNvPr id="18435" name="AACFLOL0.jpg" descr="AACFLOL0.jpg"/>
          <p:cNvPicPr>
            <a:picLocks noChangeAspect="1"/>
          </p:cNvPicPr>
          <p:nvPr/>
        </p:nvPicPr>
        <p:blipFill>
          <a:blip r:embed="rId1"/>
          <a:stretch>
            <a:fillRect/>
          </a:stretch>
        </p:blipFill>
        <p:spPr>
          <a:xfrm>
            <a:off x="3216275" y="1052513"/>
            <a:ext cx="6330950" cy="4697412"/>
          </a:xfrm>
          <a:prstGeom prst="rect">
            <a:avLst/>
          </a:prstGeom>
          <a:noFill/>
          <a:ln w="9525">
            <a:noFill/>
          </a:ln>
        </p:spPr>
      </p:pic>
      <p:sp>
        <p:nvSpPr>
          <p:cNvPr id="18436" name="Rectangle 5"/>
          <p:cNvSpPr/>
          <p:nvPr/>
        </p:nvSpPr>
        <p:spPr>
          <a:xfrm>
            <a:off x="109538" y="304800"/>
            <a:ext cx="2984500" cy="4399915"/>
          </a:xfrm>
          <a:prstGeom prst="rect">
            <a:avLst/>
          </a:prstGeom>
          <a:noFill/>
          <a:ln w="9525">
            <a:noFill/>
          </a:ln>
        </p:spPr>
        <p:txBody>
          <a:bodyPr>
            <a:spAutoFit/>
          </a:bodyPr>
          <a:lstStyle/>
          <a:p>
            <a:r>
              <a:rPr lang="en-US" altLang="zh-CN" sz="2000" dirty="0">
                <a:latin typeface="Times New Roman" panose="02020603050405020304" pitchFamily="18" charset="0"/>
              </a:rPr>
              <a:t>F2 = AB + AC + BC T1 = A + B + C </a:t>
            </a:r>
            <a:endParaRPr lang="en-US" altLang="zh-CN" sz="2000" dirty="0">
              <a:latin typeface="Times New Roman" panose="02020603050405020304" pitchFamily="18" charset="0"/>
            </a:endParaRPr>
          </a:p>
          <a:p>
            <a:r>
              <a:rPr lang="en-US" altLang="zh-CN" sz="2000" dirty="0">
                <a:latin typeface="Times New Roman" panose="02020603050405020304" pitchFamily="18" charset="0"/>
              </a:rPr>
              <a:t>T2 = ABC </a:t>
            </a:r>
            <a:endParaRPr lang="en-US" altLang="zh-CN" sz="2000" dirty="0">
              <a:latin typeface="Times New Roman" panose="02020603050405020304" pitchFamily="18" charset="0"/>
            </a:endParaRPr>
          </a:p>
          <a:p>
            <a:r>
              <a:rPr lang="en-US" altLang="zh-CN" sz="2000" dirty="0">
                <a:latin typeface="Times New Roman" panose="02020603050405020304" pitchFamily="18" charset="0"/>
              </a:rPr>
              <a:t>T3 = F’2 T1 </a:t>
            </a:r>
            <a:endParaRPr lang="en-US" altLang="zh-CN" sz="2000" dirty="0">
              <a:latin typeface="Times New Roman" panose="02020603050405020304" pitchFamily="18" charset="0"/>
            </a:endParaRPr>
          </a:p>
          <a:p>
            <a:r>
              <a:rPr lang="en-US" altLang="zh-CN" sz="2000" dirty="0">
                <a:latin typeface="Times New Roman" panose="02020603050405020304" pitchFamily="18" charset="0"/>
              </a:rPr>
              <a:t>F1 = T3 + T2 </a:t>
            </a:r>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r>
              <a:rPr lang="en-US" altLang="zh-CN" sz="2000" dirty="0">
                <a:latin typeface="Times New Roman" panose="02020603050405020304" pitchFamily="18" charset="0"/>
              </a:rPr>
              <a:t>F1 = T3 + T2 = F’2 T1 + ABC = (AB + AC + BC)(A + B + C) + ABC = (A’+ B’) (A’ + C’) (B+ C’)(A + B + C)+ ABC = (A’+ B’C’) (AB+ AC’ + BC+ B’C)+ ABC = A’BC+ A’B’C’+ AB’C’+ ABC</a:t>
            </a:r>
            <a:endParaRPr lang="en-US" altLang="zh-CN" sz="2000" dirty="0">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vert="horz" wrap="square" lIns="92075" tIns="46038" rIns="92075" bIns="46038" anchor="ctr"/>
          <a:lstStyle/>
          <a:p>
            <a:r>
              <a:rPr lang="en-US" altLang="zh-CN" dirty="0"/>
              <a:t>Example</a:t>
            </a:r>
            <a:endParaRPr lang="en-US" altLang="zh-CN" dirty="0"/>
          </a:p>
        </p:txBody>
      </p:sp>
      <p:pic>
        <p:nvPicPr>
          <p:cNvPr id="19459" name="4.1.jpg" descr="4.1.jpg"/>
          <p:cNvPicPr>
            <a:picLocks noChangeAspect="1"/>
          </p:cNvPicPr>
          <p:nvPr/>
        </p:nvPicPr>
        <p:blipFill>
          <a:blip r:embed="rId1"/>
          <a:stretch>
            <a:fillRect/>
          </a:stretch>
        </p:blipFill>
        <p:spPr>
          <a:xfrm>
            <a:off x="1065213" y="1150938"/>
            <a:ext cx="7607300" cy="50292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vert="horz" wrap="square" lIns="92075" tIns="46038" rIns="92075" bIns="46038" anchor="ctr"/>
          <a:lstStyle/>
          <a:p>
            <a:r>
              <a:rPr lang="en-US" altLang="zh-CN" dirty="0"/>
              <a:t>Design Procedure</a:t>
            </a:r>
            <a:endParaRPr lang="en-US" altLang="zh-CN" dirty="0"/>
          </a:p>
        </p:txBody>
      </p:sp>
      <p:sp>
        <p:nvSpPr>
          <p:cNvPr id="3" name="Content Placeholder 2"/>
          <p:cNvSpPr>
            <a:spLocks noGrp="1"/>
          </p:cNvSpPr>
          <p:nvPr>
            <p:ph idx="1"/>
          </p:nvPr>
        </p:nvSpPr>
        <p:spPr/>
        <p:txBody>
          <a:bodyPr vert="horz" wrap="square" lIns="92075" tIns="46038" rIns="92075" bIns="46038" numCol="1" anchor="t" anchorCtr="0" compatLnSpc="1"/>
          <a:lstStyle/>
          <a:p>
            <a:pPr marL="514350" indent="-514350">
              <a:buFont typeface="Times New Roman" panose="02020603050405020304" pitchFamily="18" charset="0"/>
              <a:buAutoNum type="arabicPeriod"/>
            </a:pPr>
            <a:r>
              <a:rPr lang="en-US" altLang="zh-CN" dirty="0"/>
              <a:t>From the specifications of the circuit, determine the required number of inputs and outputs and assign a symbol to each. </a:t>
            </a:r>
            <a:endParaRPr lang="en-US" altLang="zh-CN" dirty="0"/>
          </a:p>
          <a:p>
            <a:pPr marL="514350" indent="-514350">
              <a:buFont typeface="Times New Roman" panose="02020603050405020304" pitchFamily="18" charset="0"/>
              <a:buAutoNum type="arabicPeriod"/>
            </a:pPr>
            <a:r>
              <a:rPr lang="en-US" altLang="zh-CN" dirty="0"/>
              <a:t>Derive the truth table that defines the required relationship between inputs and outputs.</a:t>
            </a:r>
            <a:endParaRPr lang="en-US" altLang="zh-CN" dirty="0"/>
          </a:p>
          <a:p>
            <a:pPr marL="514350" indent="-514350">
              <a:buFont typeface="Times New Roman" panose="02020603050405020304" pitchFamily="18" charset="0"/>
              <a:buAutoNum type="arabicPeriod"/>
            </a:pPr>
            <a:r>
              <a:rPr lang="en-US" altLang="zh-CN" dirty="0"/>
              <a:t>Obtain the simplified Boolean functions for each output as a function of the input variables.</a:t>
            </a:r>
            <a:endParaRPr lang="en-US" altLang="zh-CN" dirty="0"/>
          </a:p>
          <a:p>
            <a:pPr marL="514350" indent="-514350">
              <a:buFont typeface="Times New Roman" panose="02020603050405020304" pitchFamily="18" charset="0"/>
              <a:buAutoNum type="arabicPeriod"/>
            </a:pPr>
            <a:r>
              <a:rPr lang="en-US" altLang="zh-CN" dirty="0"/>
              <a:t>Draw the logic diagram and verify the correctness of the design (manually or by simulation).</a:t>
            </a:r>
            <a:endParaRPr lang="en-US" altLang="zh-CN" dirty="0"/>
          </a:p>
          <a:p>
            <a:pPr marL="514350" indent="-514350"/>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vert="horz" wrap="square" lIns="92075" tIns="46038" rIns="92075" bIns="46038" anchor="ctr"/>
          <a:lstStyle/>
          <a:p>
            <a:r>
              <a:rPr lang="en-US" altLang="zh-CN" dirty="0"/>
              <a:t>Example: </a:t>
            </a:r>
            <a:r>
              <a:rPr lang="en-US" altLang="x-none" dirty="0"/>
              <a:t>BCD-to-excess-3 code converter</a:t>
            </a:r>
            <a:endParaRPr lang="en-US" altLang="zh-CN" dirty="0"/>
          </a:p>
        </p:txBody>
      </p:sp>
      <p:pic>
        <p:nvPicPr>
          <p:cNvPr id="21507" name="4.2.jpg" descr="4.2.jpg"/>
          <p:cNvPicPr>
            <a:picLocks noChangeAspect="1"/>
          </p:cNvPicPr>
          <p:nvPr/>
        </p:nvPicPr>
        <p:blipFill>
          <a:blip r:embed="rId1"/>
          <a:stretch>
            <a:fillRect/>
          </a:stretch>
        </p:blipFill>
        <p:spPr>
          <a:xfrm>
            <a:off x="1450975" y="908050"/>
            <a:ext cx="6656388" cy="534511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280988"/>
            <a:ext cx="9906000" cy="571500"/>
          </a:xfrm>
        </p:spPr>
        <p:txBody>
          <a:bodyPr vert="horz" wrap="square" lIns="92075" tIns="46038" rIns="92075" bIns="46038" anchor="ctr"/>
          <a:lstStyle/>
          <a:p>
            <a:r>
              <a:rPr lang="en-US" altLang="x-none" dirty="0">
                <a:latin typeface="Verdana" panose="020B0604030504040204" pitchFamily="34" charset="0"/>
              </a:rPr>
              <a:t>Maps for BCD-to-excess-3 code converter</a:t>
            </a:r>
            <a:endParaRPr lang="en-US" altLang="x-none" dirty="0">
              <a:latin typeface="Verdana" panose="020B0604030504040204" pitchFamily="34" charset="0"/>
            </a:endParaRPr>
          </a:p>
        </p:txBody>
      </p:sp>
      <p:pic>
        <p:nvPicPr>
          <p:cNvPr id="22531" name="AAHFUXQ0.jpg" descr="AAHFUXQ0.jpg"/>
          <p:cNvPicPr>
            <a:picLocks noChangeAspect="1"/>
          </p:cNvPicPr>
          <p:nvPr/>
        </p:nvPicPr>
        <p:blipFill>
          <a:blip r:embed="rId1"/>
          <a:stretch>
            <a:fillRect/>
          </a:stretch>
        </p:blipFill>
        <p:spPr>
          <a:xfrm>
            <a:off x="2413000" y="1187450"/>
            <a:ext cx="4983163" cy="5029200"/>
          </a:xfrm>
          <a:prstGeom prst="rect">
            <a:avLst/>
          </a:prstGeom>
          <a:noFill/>
          <a:ln w="9525">
            <a:noFill/>
          </a:ln>
        </p:spPr>
      </p:pic>
    </p:spTree>
  </p:cSld>
  <p:clrMapOvr>
    <a:masterClrMapping/>
  </p:clrMapOvr>
</p:sld>
</file>

<file path=ppt/theme/theme1.xml><?xml version="1.0" encoding="utf-8"?>
<a:theme xmlns:a="http://schemas.openxmlformats.org/drawingml/2006/main" name="lect0">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ect0">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GB"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GB"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lect0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0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ct0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0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0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0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ct0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Data-Link-Layer-2007</Template>
  <TotalTime>0</TotalTime>
  <Words>5595</Words>
  <Application>WPS 演示</Application>
  <PresentationFormat>A4 纸张(210x297 毫米)</PresentationFormat>
  <Paragraphs>140</Paragraphs>
  <Slides>44</Slides>
  <Notes>36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Arial</vt:lpstr>
      <vt:lpstr>宋体</vt:lpstr>
      <vt:lpstr>Wingdings</vt:lpstr>
      <vt:lpstr>Times New Roman</vt:lpstr>
      <vt:lpstr>Times</vt:lpstr>
      <vt:lpstr>Verdana</vt:lpstr>
      <vt:lpstr>微软雅黑</vt:lpstr>
      <vt:lpstr>Arial Unicode MS</vt:lpstr>
      <vt:lpstr>Calibri</vt:lpstr>
      <vt:lpstr>lect0</vt:lpstr>
      <vt:lpstr>Logic Design</vt:lpstr>
      <vt:lpstr>Combinational Logic</vt:lpstr>
      <vt:lpstr>Block diagram of combinational circuit</vt:lpstr>
      <vt:lpstr>Obtaining output Boolean functions</vt:lpstr>
      <vt:lpstr>Example</vt:lpstr>
      <vt:lpstr>Example</vt:lpstr>
      <vt:lpstr>Design Procedure</vt:lpstr>
      <vt:lpstr>Example: BCD-to-excess-3 code converter</vt:lpstr>
      <vt:lpstr>Maps for BCD-to-excess-3 code converter</vt:lpstr>
      <vt:lpstr>Logic diagram for BCD-to-excess-3 code converter</vt:lpstr>
      <vt:lpstr>Half Adder</vt:lpstr>
      <vt:lpstr>Implementation of half adder</vt:lpstr>
      <vt:lpstr>Full Adder</vt:lpstr>
      <vt:lpstr>K-Maps for full adder</vt:lpstr>
      <vt:lpstr>Implementation of full adder in sum-of-products form</vt:lpstr>
      <vt:lpstr>Implementation of full adder with two half adders and an OR gate</vt:lpstr>
      <vt:lpstr>Four-bit adder</vt:lpstr>
      <vt:lpstr>Full adder with P and G shown</vt:lpstr>
      <vt:lpstr>Logic diagram of carry lookahead generator</vt:lpstr>
      <vt:lpstr>Four-bit adder with carry lookahead</vt:lpstr>
      <vt:lpstr>Four-bit adder–subtractor (with overflow detection)</vt:lpstr>
      <vt:lpstr>BCD Adder</vt:lpstr>
      <vt:lpstr>Derivation of BCD Adder</vt:lpstr>
      <vt:lpstr>Block diagram of a BCD adder</vt:lpstr>
      <vt:lpstr>Two-bit by two-bit binary multiplier</vt:lpstr>
      <vt:lpstr>Four-bit by three-bit binary multiplier</vt:lpstr>
      <vt:lpstr>Four-bit magnitude comparator</vt:lpstr>
      <vt:lpstr>Three-to-eight-line decoder</vt:lpstr>
      <vt:lpstr>Truth Table of a Three-to-Eight-Line Decoder</vt:lpstr>
      <vt:lpstr>Two-to-four-line decoder with enable input</vt:lpstr>
      <vt:lpstr>4 × 16 decoder constructed with two 3 × 8 decoders</vt:lpstr>
      <vt:lpstr>Implementation of a full adder with a decoder</vt:lpstr>
      <vt:lpstr>Truth Table of an Octal-to-Binary Encoder</vt:lpstr>
      <vt:lpstr>Truth Table of a Priority Encoder</vt:lpstr>
      <vt:lpstr>Maps for a priority encoder</vt:lpstr>
      <vt:lpstr>Four-input priority encoder</vt:lpstr>
      <vt:lpstr>Two-to-one-line multiplexer</vt:lpstr>
      <vt:lpstr>Four-to-one-line multiplexer</vt:lpstr>
      <vt:lpstr>Quadruple two-to-one-line multiplexer</vt:lpstr>
      <vt:lpstr>Implementing a Boolean function with a multiplexer</vt:lpstr>
      <vt:lpstr>Implementing a four-input function with a multiplexer</vt:lpstr>
      <vt:lpstr>Graphic symbol for a three-state buffer</vt:lpstr>
      <vt:lpstr>Multiplexers with three-state gates</vt:lpstr>
      <vt:lpstr>PowerPoint 演示文稿</vt:lpstr>
    </vt:vector>
  </TitlesOfParts>
  <Company>G&amp;J</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15.1 A distributed multimedia system</dc:title>
  <dc:creator>George Coulouris</dc:creator>
  <cp:lastModifiedBy>栀子花</cp:lastModifiedBy>
  <cp:revision>173</cp:revision>
  <cp:lastPrinted>2000-11-12T21:05:00Z</cp:lastPrinted>
  <dcterms:created xsi:type="dcterms:W3CDTF">2000-06-18T21:59:00Z</dcterms:created>
  <dcterms:modified xsi:type="dcterms:W3CDTF">2020-11-30T07:38:43Z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